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63"/>
  </p:notesMasterIdLst>
  <p:sldIdLst>
    <p:sldId id="259" r:id="rId2"/>
    <p:sldId id="483" r:id="rId3"/>
    <p:sldId id="394" r:id="rId4"/>
    <p:sldId id="485" r:id="rId5"/>
    <p:sldId id="486" r:id="rId6"/>
    <p:sldId id="514" r:id="rId7"/>
    <p:sldId id="470" r:id="rId8"/>
    <p:sldId id="446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95" r:id="rId17"/>
    <p:sldId id="516" r:id="rId18"/>
    <p:sldId id="478" r:id="rId19"/>
    <p:sldId id="494" r:id="rId20"/>
    <p:sldId id="480" r:id="rId21"/>
    <p:sldId id="481" r:id="rId22"/>
    <p:sldId id="496" r:id="rId23"/>
    <p:sldId id="497" r:id="rId24"/>
    <p:sldId id="515" r:id="rId25"/>
    <p:sldId id="498" r:id="rId26"/>
    <p:sldId id="499" r:id="rId27"/>
    <p:sldId id="501" r:id="rId28"/>
    <p:sldId id="502" r:id="rId29"/>
    <p:sldId id="503" r:id="rId30"/>
    <p:sldId id="504" r:id="rId31"/>
    <p:sldId id="517" r:id="rId32"/>
    <p:sldId id="518" r:id="rId33"/>
    <p:sldId id="521" r:id="rId34"/>
    <p:sldId id="520" r:id="rId35"/>
    <p:sldId id="519" r:id="rId36"/>
    <p:sldId id="522" r:id="rId37"/>
    <p:sldId id="511" r:id="rId38"/>
    <p:sldId id="523" r:id="rId39"/>
    <p:sldId id="524" r:id="rId40"/>
    <p:sldId id="507" r:id="rId41"/>
    <p:sldId id="512" r:id="rId42"/>
    <p:sldId id="513" r:id="rId43"/>
    <p:sldId id="525" r:id="rId44"/>
    <p:sldId id="493" r:id="rId45"/>
    <p:sldId id="348" r:id="rId46"/>
    <p:sldId id="489" r:id="rId47"/>
    <p:sldId id="490" r:id="rId48"/>
    <p:sldId id="488" r:id="rId49"/>
    <p:sldId id="301" r:id="rId50"/>
    <p:sldId id="491" r:id="rId51"/>
    <p:sldId id="492" r:id="rId52"/>
    <p:sldId id="526" r:id="rId53"/>
    <p:sldId id="1872" r:id="rId54"/>
    <p:sldId id="1864" r:id="rId55"/>
    <p:sldId id="1865" r:id="rId56"/>
    <p:sldId id="1866" r:id="rId57"/>
    <p:sldId id="1874" r:id="rId58"/>
    <p:sldId id="1875" r:id="rId59"/>
    <p:sldId id="1876" r:id="rId60"/>
    <p:sldId id="1877" r:id="rId61"/>
    <p:sldId id="272" r:id="rId62"/>
  </p:sldIdLst>
  <p:sldSz cx="9144000" cy="6858000" type="screen4x3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orient="horz" pos="3471">
          <p15:clr>
            <a:srgbClr val="A4A3A4"/>
          </p15:clr>
        </p15:guide>
        <p15:guide id="7" orient="horz" pos="3916">
          <p15:clr>
            <a:srgbClr val="A4A3A4"/>
          </p15:clr>
        </p15:guide>
        <p15:guide id="8" orient="horz" pos="4107">
          <p15:clr>
            <a:srgbClr val="A4A3A4"/>
          </p15:clr>
        </p15:guide>
        <p15:guide id="9" pos="28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5010" autoAdjust="0"/>
  </p:normalViewPr>
  <p:slideViewPr>
    <p:cSldViewPr snapToGrid="0" snapToObjects="1">
      <p:cViewPr varScale="1">
        <p:scale>
          <a:sx n="82" d="100"/>
          <a:sy n="82" d="100"/>
        </p:scale>
        <p:origin x="730" y="62"/>
      </p:cViewPr>
      <p:guideLst>
        <p:guide pos="3840"/>
        <p:guide orient="horz" pos="2160"/>
        <p:guide orient="horz" pos="232"/>
        <p:guide orient="horz" pos="4088"/>
        <p:guide pos="574"/>
        <p:guide orient="horz" pos="3471"/>
        <p:guide orient="horz" pos="3916"/>
        <p:guide orient="horz" pos="4107"/>
        <p:guide pos="2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A770D-F593-4652-85E5-F5F1139052E2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CA7A706-E8E1-49B1-A2B8-6FDD8E8B331A}">
      <dgm:prSet phldrT="[文本]"/>
      <dgm:spPr/>
      <dgm:t>
        <a:bodyPr/>
        <a:lstStyle/>
        <a:p>
          <a:r>
            <a:rPr lang="zh-CN" altLang="en-US" dirty="0"/>
            <a:t>收益</a:t>
          </a:r>
          <a:endParaRPr lang="en-US" altLang="zh-CN" dirty="0"/>
        </a:p>
        <a:p>
          <a:r>
            <a:rPr lang="en-US" altLang="zh-CN" dirty="0"/>
            <a:t>benefit</a:t>
          </a:r>
          <a:endParaRPr lang="zh-CN" altLang="en-US" dirty="0"/>
        </a:p>
      </dgm:t>
    </dgm:pt>
    <dgm:pt modelId="{6BE1D28D-FE65-4489-B7B7-3216D1C54997}" type="parTrans" cxnId="{7483F5CA-2A35-44FD-A163-823C774791FF}">
      <dgm:prSet/>
      <dgm:spPr/>
      <dgm:t>
        <a:bodyPr/>
        <a:lstStyle/>
        <a:p>
          <a:endParaRPr lang="zh-CN" altLang="en-US"/>
        </a:p>
      </dgm:t>
    </dgm:pt>
    <dgm:pt modelId="{B54D6E2F-3206-4F7E-B6EA-14AFCB98F3BD}" type="sibTrans" cxnId="{7483F5CA-2A35-44FD-A163-823C774791FF}">
      <dgm:prSet/>
      <dgm:spPr/>
      <dgm:t>
        <a:bodyPr/>
        <a:lstStyle/>
        <a:p>
          <a:endParaRPr lang="zh-CN" altLang="en-US"/>
        </a:p>
      </dgm:t>
    </dgm:pt>
    <dgm:pt modelId="{4DB71ED9-63D6-416B-8CB9-BC3965B8C648}">
      <dgm:prSet phldrT="[文本]"/>
      <dgm:spPr/>
      <dgm:t>
        <a:bodyPr/>
        <a:lstStyle/>
        <a:p>
          <a:r>
            <a:rPr lang="zh-CN" altLang="en-US" dirty="0"/>
            <a:t>损失</a:t>
          </a:r>
          <a:r>
            <a:rPr lang="en-US" altLang="zh-CN" dirty="0"/>
            <a:t>penalty</a:t>
          </a:r>
          <a:endParaRPr lang="zh-CN" altLang="en-US" dirty="0"/>
        </a:p>
      </dgm:t>
    </dgm:pt>
    <dgm:pt modelId="{149EA9EC-3DDC-4EFB-8315-DCA1763AE2CA}" type="parTrans" cxnId="{EEC8ACD8-A75E-425C-9103-D2CFA4E6CC45}">
      <dgm:prSet/>
      <dgm:spPr/>
      <dgm:t>
        <a:bodyPr/>
        <a:lstStyle/>
        <a:p>
          <a:endParaRPr lang="zh-CN" altLang="en-US"/>
        </a:p>
      </dgm:t>
    </dgm:pt>
    <dgm:pt modelId="{31BDE2D3-2AC9-4027-B7A9-5B54FF9F19C9}" type="sibTrans" cxnId="{EEC8ACD8-A75E-425C-9103-D2CFA4E6CC45}">
      <dgm:prSet/>
      <dgm:spPr/>
      <dgm:t>
        <a:bodyPr/>
        <a:lstStyle/>
        <a:p>
          <a:endParaRPr lang="zh-CN" altLang="en-US"/>
        </a:p>
      </dgm:t>
    </dgm:pt>
    <dgm:pt modelId="{1D026682-D6DD-4C5F-99A6-A9984F611457}">
      <dgm:prSet phldrT="[文本]"/>
      <dgm:spPr/>
      <dgm:t>
        <a:bodyPr/>
        <a:lstStyle/>
        <a:p>
          <a:r>
            <a:rPr lang="zh-CN" altLang="en-US" dirty="0"/>
            <a:t>成本</a:t>
          </a:r>
          <a:endParaRPr lang="en-US" altLang="zh-CN" dirty="0"/>
        </a:p>
        <a:p>
          <a:r>
            <a:rPr lang="en-US" altLang="zh-CN" dirty="0"/>
            <a:t>cost</a:t>
          </a:r>
          <a:endParaRPr lang="zh-CN" altLang="en-US" dirty="0"/>
        </a:p>
      </dgm:t>
    </dgm:pt>
    <dgm:pt modelId="{4F8C2725-2D68-45DE-8CF3-0728986E8F0F}" type="parTrans" cxnId="{8BCC17D9-E7D4-44F6-8A41-BE3D982F2454}">
      <dgm:prSet/>
      <dgm:spPr/>
      <dgm:t>
        <a:bodyPr/>
        <a:lstStyle/>
        <a:p>
          <a:endParaRPr lang="zh-CN" altLang="en-US"/>
        </a:p>
      </dgm:t>
    </dgm:pt>
    <dgm:pt modelId="{50EEF763-A3A0-4016-BFB6-60F870698884}" type="sibTrans" cxnId="{8BCC17D9-E7D4-44F6-8A41-BE3D982F2454}">
      <dgm:prSet/>
      <dgm:spPr/>
      <dgm:t>
        <a:bodyPr/>
        <a:lstStyle/>
        <a:p>
          <a:endParaRPr lang="zh-CN" altLang="en-US"/>
        </a:p>
      </dgm:t>
    </dgm:pt>
    <dgm:pt modelId="{4D25F33D-DAA1-4F8B-A8A5-FD6294779FC4}">
      <dgm:prSet phldrT="[文本]"/>
      <dgm:spPr/>
      <dgm:t>
        <a:bodyPr/>
        <a:lstStyle/>
        <a:p>
          <a:r>
            <a:rPr lang="zh-CN" altLang="en-US" dirty="0"/>
            <a:t>风险</a:t>
          </a:r>
          <a:endParaRPr lang="en-US" altLang="zh-CN" dirty="0"/>
        </a:p>
        <a:p>
          <a:r>
            <a:rPr lang="en-US" altLang="zh-CN" dirty="0"/>
            <a:t>risk</a:t>
          </a:r>
          <a:endParaRPr lang="zh-CN" altLang="en-US" dirty="0"/>
        </a:p>
      </dgm:t>
    </dgm:pt>
    <dgm:pt modelId="{13D650FE-7A1F-465A-AAEB-ECC891B0E3E1}" type="parTrans" cxnId="{99B7B941-6C72-4839-BE68-C7402A5E930D}">
      <dgm:prSet/>
      <dgm:spPr/>
      <dgm:t>
        <a:bodyPr/>
        <a:lstStyle/>
        <a:p>
          <a:endParaRPr lang="zh-CN" altLang="en-US"/>
        </a:p>
      </dgm:t>
    </dgm:pt>
    <dgm:pt modelId="{9E302BEE-E0E3-4C59-8063-A77A225354DD}" type="sibTrans" cxnId="{99B7B941-6C72-4839-BE68-C7402A5E930D}">
      <dgm:prSet/>
      <dgm:spPr/>
      <dgm:t>
        <a:bodyPr/>
        <a:lstStyle/>
        <a:p>
          <a:endParaRPr lang="zh-CN" altLang="en-US"/>
        </a:p>
      </dgm:t>
    </dgm:pt>
    <dgm:pt modelId="{1D81F8DA-F55B-494A-B068-4E66E6769336}" type="pres">
      <dgm:prSet presAssocID="{CD4A770D-F593-4652-85E5-F5F1139052E2}" presName="matrix" presStyleCnt="0">
        <dgm:presLayoutVars>
          <dgm:chMax val="1"/>
          <dgm:dir/>
          <dgm:resizeHandles val="exact"/>
        </dgm:presLayoutVars>
      </dgm:prSet>
      <dgm:spPr/>
    </dgm:pt>
    <dgm:pt modelId="{E1DFDED4-D264-42E7-BFB7-3E783B49E647}" type="pres">
      <dgm:prSet presAssocID="{CD4A770D-F593-4652-85E5-F5F1139052E2}" presName="diamond" presStyleLbl="bgShp" presStyleIdx="0" presStyleCnt="1"/>
      <dgm:spPr/>
    </dgm:pt>
    <dgm:pt modelId="{9CBC5AEB-1B36-448A-87FA-D2DF5769E022}" type="pres">
      <dgm:prSet presAssocID="{CD4A770D-F593-4652-85E5-F5F1139052E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3DBFB7A-936D-47A4-94E9-D7C793CF147A}" type="pres">
      <dgm:prSet presAssocID="{CD4A770D-F593-4652-85E5-F5F1139052E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1152EB9-039B-4C20-82FB-57C07BAC822D}" type="pres">
      <dgm:prSet presAssocID="{CD4A770D-F593-4652-85E5-F5F1139052E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87B4703-B112-4132-8474-06BBDF33E11A}" type="pres">
      <dgm:prSet presAssocID="{CD4A770D-F593-4652-85E5-F5F1139052E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9ECB01A-F6DB-46E8-8B62-E206AF4FDFBD}" type="presOf" srcId="{4DB71ED9-63D6-416B-8CB9-BC3965B8C648}" destId="{73DBFB7A-936D-47A4-94E9-D7C793CF147A}" srcOrd="0" destOrd="0" presId="urn:microsoft.com/office/officeart/2005/8/layout/matrix3"/>
    <dgm:cxn modelId="{99B7B941-6C72-4839-BE68-C7402A5E930D}" srcId="{CD4A770D-F593-4652-85E5-F5F1139052E2}" destId="{4D25F33D-DAA1-4F8B-A8A5-FD6294779FC4}" srcOrd="3" destOrd="0" parTransId="{13D650FE-7A1F-465A-AAEB-ECC891B0E3E1}" sibTransId="{9E302BEE-E0E3-4C59-8063-A77A225354DD}"/>
    <dgm:cxn modelId="{FFEB456C-98E6-4C98-8507-C6C7B69B4954}" type="presOf" srcId="{4D25F33D-DAA1-4F8B-A8A5-FD6294779FC4}" destId="{B87B4703-B112-4132-8474-06BBDF33E11A}" srcOrd="0" destOrd="0" presId="urn:microsoft.com/office/officeart/2005/8/layout/matrix3"/>
    <dgm:cxn modelId="{AC066B84-C9EC-4B09-BC02-A8CE31DA72A3}" type="presOf" srcId="{CD4A770D-F593-4652-85E5-F5F1139052E2}" destId="{1D81F8DA-F55B-494A-B068-4E66E6769336}" srcOrd="0" destOrd="0" presId="urn:microsoft.com/office/officeart/2005/8/layout/matrix3"/>
    <dgm:cxn modelId="{9B5B038C-DA48-45C4-B6D4-E243A4D47B80}" type="presOf" srcId="{ECA7A706-E8E1-49B1-A2B8-6FDD8E8B331A}" destId="{9CBC5AEB-1B36-448A-87FA-D2DF5769E022}" srcOrd="0" destOrd="0" presId="urn:microsoft.com/office/officeart/2005/8/layout/matrix3"/>
    <dgm:cxn modelId="{937085BD-9971-492E-A270-82A3BFB9998F}" type="presOf" srcId="{1D026682-D6DD-4C5F-99A6-A9984F611457}" destId="{F1152EB9-039B-4C20-82FB-57C07BAC822D}" srcOrd="0" destOrd="0" presId="urn:microsoft.com/office/officeart/2005/8/layout/matrix3"/>
    <dgm:cxn modelId="{7483F5CA-2A35-44FD-A163-823C774791FF}" srcId="{CD4A770D-F593-4652-85E5-F5F1139052E2}" destId="{ECA7A706-E8E1-49B1-A2B8-6FDD8E8B331A}" srcOrd="0" destOrd="0" parTransId="{6BE1D28D-FE65-4489-B7B7-3216D1C54997}" sibTransId="{B54D6E2F-3206-4F7E-B6EA-14AFCB98F3BD}"/>
    <dgm:cxn modelId="{EEC8ACD8-A75E-425C-9103-D2CFA4E6CC45}" srcId="{CD4A770D-F593-4652-85E5-F5F1139052E2}" destId="{4DB71ED9-63D6-416B-8CB9-BC3965B8C648}" srcOrd="1" destOrd="0" parTransId="{149EA9EC-3DDC-4EFB-8315-DCA1763AE2CA}" sibTransId="{31BDE2D3-2AC9-4027-B7A9-5B54FF9F19C9}"/>
    <dgm:cxn modelId="{8BCC17D9-E7D4-44F6-8A41-BE3D982F2454}" srcId="{CD4A770D-F593-4652-85E5-F5F1139052E2}" destId="{1D026682-D6DD-4C5F-99A6-A9984F611457}" srcOrd="2" destOrd="0" parTransId="{4F8C2725-2D68-45DE-8CF3-0728986E8F0F}" sibTransId="{50EEF763-A3A0-4016-BFB6-60F870698884}"/>
    <dgm:cxn modelId="{7E4938AF-9C3A-4ADA-A679-6ECCB79D699E}" type="presParOf" srcId="{1D81F8DA-F55B-494A-B068-4E66E6769336}" destId="{E1DFDED4-D264-42E7-BFB7-3E783B49E647}" srcOrd="0" destOrd="0" presId="urn:microsoft.com/office/officeart/2005/8/layout/matrix3"/>
    <dgm:cxn modelId="{99EE639C-9CCC-4EE0-9732-579A92BC6E37}" type="presParOf" srcId="{1D81F8DA-F55B-494A-B068-4E66E6769336}" destId="{9CBC5AEB-1B36-448A-87FA-D2DF5769E022}" srcOrd="1" destOrd="0" presId="urn:microsoft.com/office/officeart/2005/8/layout/matrix3"/>
    <dgm:cxn modelId="{0AF839CD-3882-4E4A-8271-C61B69120812}" type="presParOf" srcId="{1D81F8DA-F55B-494A-B068-4E66E6769336}" destId="{73DBFB7A-936D-47A4-94E9-D7C793CF147A}" srcOrd="2" destOrd="0" presId="urn:microsoft.com/office/officeart/2005/8/layout/matrix3"/>
    <dgm:cxn modelId="{77F668D8-10FB-4E08-8EF8-E149FF17BB44}" type="presParOf" srcId="{1D81F8DA-F55B-494A-B068-4E66E6769336}" destId="{F1152EB9-039B-4C20-82FB-57C07BAC822D}" srcOrd="3" destOrd="0" presId="urn:microsoft.com/office/officeart/2005/8/layout/matrix3"/>
    <dgm:cxn modelId="{A6176656-9003-46AF-BA20-F9BCFFD335D5}" type="presParOf" srcId="{1D81F8DA-F55B-494A-B068-4E66E6769336}" destId="{B87B4703-B112-4132-8474-06BBDF33E11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FDED4-D264-42E7-BFB7-3E783B49E647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C5AEB-1B36-448A-87FA-D2DF5769E022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收益</a:t>
          </a:r>
          <a:endParaRPr lang="en-US" altLang="zh-C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benefit</a:t>
          </a:r>
          <a:endParaRPr lang="zh-CN" altLang="en-US" sz="2800" kern="1200" dirty="0"/>
        </a:p>
      </dsp:txBody>
      <dsp:txXfrm>
        <a:off x="1479451" y="463451"/>
        <a:ext cx="1430218" cy="1430218"/>
      </dsp:txXfrm>
    </dsp:sp>
    <dsp:sp modelId="{73DBFB7A-936D-47A4-94E9-D7C793CF147A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损失</a:t>
          </a:r>
          <a:r>
            <a:rPr lang="en-US" altLang="zh-CN" sz="2800" kern="1200" dirty="0"/>
            <a:t>penalty</a:t>
          </a:r>
          <a:endParaRPr lang="zh-CN" altLang="en-US" sz="2800" kern="1200" dirty="0"/>
        </a:p>
      </dsp:txBody>
      <dsp:txXfrm>
        <a:off x="3186331" y="463451"/>
        <a:ext cx="1430218" cy="1430218"/>
      </dsp:txXfrm>
    </dsp:sp>
    <dsp:sp modelId="{F1152EB9-039B-4C20-82FB-57C07BAC822D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成本</a:t>
          </a:r>
          <a:endParaRPr lang="en-US" altLang="zh-C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cost</a:t>
          </a:r>
          <a:endParaRPr lang="zh-CN" altLang="en-US" sz="2800" kern="1200" dirty="0"/>
        </a:p>
      </dsp:txBody>
      <dsp:txXfrm>
        <a:off x="1479451" y="2170331"/>
        <a:ext cx="1430218" cy="1430218"/>
      </dsp:txXfrm>
    </dsp:sp>
    <dsp:sp modelId="{B87B4703-B112-4132-8474-06BBDF33E11A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风险</a:t>
          </a:r>
          <a:endParaRPr lang="en-US" altLang="zh-CN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risk</a:t>
          </a:r>
          <a:endParaRPr lang="zh-CN" altLang="en-US" sz="2800" kern="1200" dirty="0"/>
        </a:p>
      </dsp:txBody>
      <dsp:txXfrm>
        <a:off x="3186331" y="2170331"/>
        <a:ext cx="1430218" cy="1430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F9853-F423-439B-BCBF-36F625D3DBE7}" type="datetimeFigureOut">
              <a:rPr lang="zh-CN" altLang="en-US" smtClean="0"/>
              <a:t>2021-05-10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E6206-BDE5-4065-9057-FBCEE5A2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24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E3324-4550-6747-9CAB-9A1C75AC12DE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3840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B015F555-9052-EB4A-AF45-30A0526658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C583680F-9C59-8D4C-9C63-0DCED0DB0B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2E3DD2DC-8818-FF43-9898-3212E53CF7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8910D2-E673-F540-8980-C98305D89BB5}" type="slidenum">
              <a:rPr lang="zh-CN" altLang="en-US" smtClean="0">
                <a:latin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zh-CN" altLang="en-US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2254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BD3497-E046-8443-8369-2E6CFCEB10E3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764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BD3497-E046-8443-8369-2E6CFCEB10E3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89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BD3497-E046-8443-8369-2E6CFCEB10E3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06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BD3497-E046-8443-8369-2E6CFCEB10E3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310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需求模型对应的汽车控制系统需求由多条需求条目来组成。其中每条需求条目包含需求编号和需求内容，需求内容分为了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CFGElement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FunctionItem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两大类模型，每个基本模型的需求条目内容又由其自身特有属性及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ChoiceStmt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CompoundStmt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LoopStmt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SimpleStmt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四种复合模型构成，四种复合模型又由九种基本元素及其特有属性组成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BD3497-E046-8443-8369-2E6CFCEB10E3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58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923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27832"/>
            <a:ext cx="2286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63525"/>
            <a:ext cx="7804150" cy="11080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93300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45D451-F64E-4CE5-A731-C54DC7EF03B5}" type="datetimeFigureOut">
              <a:rPr lang="zh-CN" altLang="en-US"/>
              <a:pPr>
                <a:defRPr/>
              </a:pPr>
              <a:t>2021-05-10</a:t>
            </a:fld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D97F2-0DDA-4104-AEB0-493501CBE2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29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7EF91-1C9F-468A-87F0-4482B809E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B54BE-DC3A-403F-8E12-75E481B53B3A}" type="datetimeFigureOut">
              <a:rPr lang="en-US"/>
              <a:pPr>
                <a:defRPr/>
              </a:pPr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A040E-01C9-401D-9794-77E321996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7C308-3A79-431D-8497-499ECC6C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F5F47-A736-4FEA-8839-4893B20DEF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95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25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3602038"/>
            <a:ext cx="6858000" cy="1655762"/>
          </a:xfrm>
        </p:spPr>
        <p:txBody>
          <a:bodyPr/>
          <a:lstStyle>
            <a:lvl1pPr marL="0" indent="0" algn="ctr">
              <a:buNone/>
              <a:defRPr sz="2102"/>
            </a:lvl1pPr>
            <a:lvl2pPr marL="400416" indent="0" algn="ctr">
              <a:buNone/>
              <a:defRPr sz="1752"/>
            </a:lvl2pPr>
            <a:lvl3pPr marL="800832" indent="0" algn="ctr">
              <a:buNone/>
              <a:defRPr sz="1576"/>
            </a:lvl3pPr>
            <a:lvl4pPr marL="1201247" indent="0" algn="ctr">
              <a:buNone/>
              <a:defRPr sz="1401"/>
            </a:lvl4pPr>
            <a:lvl5pPr marL="1601663" indent="0" algn="ctr">
              <a:buNone/>
              <a:defRPr sz="1401"/>
            </a:lvl5pPr>
            <a:lvl6pPr marL="2002079" indent="0" algn="ctr">
              <a:buNone/>
              <a:defRPr sz="1401"/>
            </a:lvl6pPr>
            <a:lvl7pPr marL="2402495" indent="0" algn="ctr">
              <a:buNone/>
              <a:defRPr sz="1401"/>
            </a:lvl7pPr>
            <a:lvl8pPr marL="2802910" indent="0" algn="ctr">
              <a:buNone/>
              <a:defRPr sz="1401"/>
            </a:lvl8pPr>
            <a:lvl9pPr marL="3203326" indent="0" algn="ctr">
              <a:buNone/>
              <a:defRPr sz="140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40B7A-450F-492A-840D-E27682C1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12AB6-5018-46A5-9B10-D710BC3EB85F}" type="datetimeFigureOut">
              <a:rPr lang="en-US"/>
              <a:pPr>
                <a:defRPr/>
              </a:pPr>
              <a:t>5/10/2021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E7868-9000-46E8-AE6B-9917E6D5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02F07-736D-4FB7-BF5B-C284955B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830EB0-502C-41DD-85EF-9DB36DDA06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93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2374490" y="1181451"/>
            <a:ext cx="4454013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714341" y="-12700"/>
            <a:ext cx="78697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6011443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5804409" y="1"/>
            <a:ext cx="3339591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253" y="258234"/>
            <a:ext cx="3651088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539944" y="171547"/>
            <a:ext cx="604056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282576" y="5989475"/>
            <a:ext cx="1470025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0452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4"/>
            <a:ext cx="105150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4"/>
            <a:ext cx="5305759" cy="450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lang="zh-CN" altLang="en-US" sz="140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79" r:id="rId3"/>
    <p:sldLayoutId id="2147483680" r:id="rId4"/>
    <p:sldLayoutId id="2147483681" r:id="rId5"/>
    <p:sldLayoutId id="2147483682" r:id="rId6"/>
    <p:sldLayoutId id="2147483662" r:id="rId7"/>
    <p:sldLayoutId id="2147483664" r:id="rId8"/>
    <p:sldLayoutId id="2147483663" r:id="rId9"/>
    <p:sldLayoutId id="2147483665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3891" y="2868363"/>
            <a:ext cx="90701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软件需求的确认：</a:t>
            </a:r>
            <a:r>
              <a:rPr lang="zh-CN" altLang="en-US" sz="4800" b="1" dirty="0">
                <a:solidFill>
                  <a:schemeClr val="accent2"/>
                </a:solidFill>
              </a:rPr>
              <a:t>软件原型</a:t>
            </a:r>
          </a:p>
        </p:txBody>
      </p:sp>
      <p:sp>
        <p:nvSpPr>
          <p:cNvPr id="3" name="文本框 1"/>
          <p:cNvSpPr txBox="1"/>
          <p:nvPr/>
        </p:nvSpPr>
        <p:spPr>
          <a:xfrm>
            <a:off x="0" y="162472"/>
            <a:ext cx="2715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《</a:t>
            </a:r>
            <a:r>
              <a:rPr lang="zh-CN" altLang="en-US" sz="2000" b="1" dirty="0"/>
              <a:t>软件需求</a:t>
            </a:r>
            <a:r>
              <a:rPr lang="en-US" altLang="zh-CN" sz="2000" b="1" dirty="0"/>
              <a:t>》</a:t>
            </a:r>
            <a:r>
              <a:rPr lang="zh-CN" altLang="en-US" sz="2000" b="1" dirty="0"/>
              <a:t>第</a:t>
            </a:r>
            <a:r>
              <a:rPr lang="en-US" altLang="zh-CN" sz="2000" b="1" dirty="0"/>
              <a:t>10</a:t>
            </a:r>
            <a:r>
              <a:rPr lang="zh-CN" altLang="en-US" sz="2000" b="1" dirty="0"/>
              <a:t>节</a:t>
            </a:r>
          </a:p>
        </p:txBody>
      </p:sp>
    </p:spTree>
    <p:extLst>
      <p:ext uri="{BB962C8B-B14F-4D97-AF65-F5344CB8AC3E}">
        <p14:creationId xmlns:p14="http://schemas.microsoft.com/office/powerpoint/2010/main" val="421812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247280" y="2006262"/>
            <a:ext cx="4572000" cy="30931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5000"/>
              </a:lnSpc>
              <a:buSzPct val="100000"/>
            </a:pPr>
            <a:r>
              <a:rPr lang="zh-CN" altLang="en-US" sz="26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  <a:sym typeface="Times New Roman" pitchFamily="18" charset="0"/>
              </a:rPr>
              <a:t>按对需求的描述方式划分</a:t>
            </a:r>
            <a:endParaRPr lang="en-US" altLang="zh-CN" sz="26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  <a:sym typeface="Times New Roman" pitchFamily="18" charset="0"/>
            </a:endParaRPr>
          </a:p>
          <a:p>
            <a:pPr marL="342900" indent="-342900" algn="just">
              <a:lnSpc>
                <a:spcPct val="125000"/>
              </a:lnSpc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sym typeface="Times New Roman" pitchFamily="18" charset="0"/>
              </a:rPr>
              <a:t>水平原型</a:t>
            </a:r>
            <a:endParaRPr lang="en-US" altLang="zh-CN" sz="2400" dirty="0">
              <a:latin typeface="黑体" pitchFamily="49" charset="-122"/>
              <a:ea typeface="黑体" pitchFamily="49" charset="-122"/>
              <a:sym typeface="Times New Roman" pitchFamily="18" charset="0"/>
            </a:endParaRPr>
          </a:p>
          <a:p>
            <a:pPr marL="342900" indent="-342900" algn="just">
              <a:lnSpc>
                <a:spcPct val="125000"/>
              </a:lnSpc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sym typeface="Times New Roman" pitchFamily="18" charset="0"/>
              </a:rPr>
              <a:t>垂直原型</a:t>
            </a:r>
            <a:endParaRPr lang="en-US" altLang="zh-CN" sz="2400" dirty="0">
              <a:latin typeface="黑体" pitchFamily="49" charset="-122"/>
              <a:ea typeface="黑体" pitchFamily="49" charset="-122"/>
              <a:sym typeface="Times New Roman" pitchFamily="18" charset="0"/>
            </a:endParaRPr>
          </a:p>
          <a:p>
            <a:pPr algn="just">
              <a:lnSpc>
                <a:spcPct val="125000"/>
              </a:lnSpc>
              <a:spcBef>
                <a:spcPts val="1200"/>
              </a:spcBef>
              <a:buSzPct val="100000"/>
            </a:pPr>
            <a:r>
              <a:rPr lang="zh-CN" altLang="en-US" sz="26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  <a:sym typeface="Times New Roman" pitchFamily="18" charset="0"/>
              </a:rPr>
              <a:t>按原型的使用目的和方式划分</a:t>
            </a:r>
            <a:endParaRPr lang="en-US" altLang="zh-CN" sz="26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  <a:sym typeface="Times New Roman" pitchFamily="18" charset="0"/>
            </a:endParaRPr>
          </a:p>
          <a:p>
            <a:pPr marL="342900" indent="-342900" algn="just">
              <a:lnSpc>
                <a:spcPct val="125000"/>
              </a:lnSpc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sym typeface="Times New Roman" pitchFamily="18" charset="0"/>
              </a:rPr>
              <a:t>可抛弃原型</a:t>
            </a:r>
            <a:endParaRPr lang="en-US" altLang="zh-CN" sz="2400" dirty="0">
              <a:latin typeface="黑体" pitchFamily="49" charset="-122"/>
              <a:ea typeface="黑体" pitchFamily="49" charset="-122"/>
              <a:sym typeface="Times New Roman" pitchFamily="18" charset="0"/>
            </a:endParaRPr>
          </a:p>
          <a:p>
            <a:pPr marL="342900" indent="-342900" algn="just">
              <a:lnSpc>
                <a:spcPct val="125000"/>
              </a:lnSpc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sym typeface="Times New Roman" pitchFamily="18" charset="0"/>
              </a:rPr>
              <a:t>演化式原型</a:t>
            </a:r>
          </a:p>
        </p:txBody>
      </p:sp>
      <p:sp>
        <p:nvSpPr>
          <p:cNvPr id="5" name="矩形 4"/>
          <p:cNvSpPr/>
          <p:nvPr/>
        </p:nvSpPr>
        <p:spPr>
          <a:xfrm>
            <a:off x="1837356" y="316585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chemeClr val="accent1"/>
              </a:buClr>
              <a:buSzPct val="100000"/>
            </a:pPr>
            <a:r>
              <a:rPr lang="zh-CN" altLang="en-US" sz="3200" b="1" dirty="0"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原型的分类</a:t>
            </a:r>
            <a:endParaRPr lang="en-US" altLang="zh-CN" sz="3200" b="1" dirty="0">
              <a:latin typeface="微软雅黑" pitchFamily="34" charset="-122"/>
              <a:ea typeface="微软雅黑" pitchFamily="34" charset="-122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08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53528" y="2920445"/>
            <a:ext cx="443345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300"/>
              </a:spcAft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常称为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structural prototype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或</a:t>
            </a:r>
            <a:endParaRPr lang="en-US" altLang="zh-CN" sz="20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300"/>
              </a:spcAft>
              <a:buSzPct val="100000"/>
              <a:defRPr/>
            </a:pPr>
            <a:r>
              <a:rPr lang="en-US" altLang="zh-CN" sz="2000" i="1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  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proof of concept</a:t>
            </a:r>
            <a:endParaRPr lang="en-US" altLang="zh-CN" sz="20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Aft>
                <a:spcPts val="300"/>
              </a:spcAft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特定功能的逐层展现</a:t>
            </a:r>
            <a:endParaRPr lang="en-US" altLang="zh-CN" sz="20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Aft>
                <a:spcPts val="300"/>
              </a:spcAft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能反映具体的业务逻辑或执行过程</a:t>
            </a:r>
            <a:endParaRPr lang="en-US" altLang="zh-CN" sz="20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Aft>
                <a:spcPts val="300"/>
              </a:spcAft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接近于软件产品的一个子系统</a:t>
            </a:r>
            <a:endParaRPr lang="en-US" altLang="zh-CN" sz="20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40917" y="217037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chemeClr val="accent1"/>
              </a:buClr>
              <a:buSzPct val="100000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水平原型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1603" y="2921251"/>
            <a:ext cx="40640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常称为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behavioral prototype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或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mock-up</a:t>
            </a:r>
            <a:endParaRPr lang="en-US" altLang="zh-CN" sz="20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界面变化的呈现，不涉深层次功能或行为</a:t>
            </a:r>
            <a:endParaRPr lang="en-US" altLang="zh-CN" sz="20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关注用户可以怎样驱动软件、怎样与软件交互等</a:t>
            </a:r>
            <a:endParaRPr lang="en-US" altLang="zh-CN" sz="20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54864" y="218613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chemeClr val="accent1"/>
              </a:buClr>
              <a:buSzPct val="100000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垂直原型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231716" y="2806264"/>
            <a:ext cx="1883979" cy="15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454864" y="2837796"/>
            <a:ext cx="1883979" cy="15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41890" y="1191491"/>
            <a:ext cx="1880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E73A1C"/>
                </a:solidFill>
              </a:defRPr>
            </a:lvl1pPr>
          </a:lstStyle>
          <a:p>
            <a:r>
              <a:rPr lang="zh-CN" altLang="en-US" dirty="0"/>
              <a:t>一种划分方式：</a:t>
            </a:r>
          </a:p>
        </p:txBody>
      </p:sp>
    </p:spTree>
    <p:extLst>
      <p:ext uri="{BB962C8B-B14F-4D97-AF65-F5344CB8AC3E}">
        <p14:creationId xmlns:p14="http://schemas.microsoft.com/office/powerpoint/2010/main" val="189377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67565" y="3065742"/>
            <a:ext cx="4119418" cy="1744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200"/>
              </a:spcAft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特定功能的逐层展现；</a:t>
            </a:r>
          </a:p>
          <a:p>
            <a:pPr marL="342900" indent="-342900" algn="just">
              <a:lnSpc>
                <a:spcPct val="130000"/>
              </a:lnSpc>
              <a:spcAft>
                <a:spcPts val="200"/>
              </a:spcAft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所见即所得，原型本身是产品的基础，是实际代码编写出来的</a:t>
            </a:r>
            <a:endParaRPr lang="en-US" altLang="zh-CN" sz="20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spcAft>
                <a:spcPts val="200"/>
              </a:spcAft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原型就是将来软件系统的一部分</a:t>
            </a:r>
          </a:p>
        </p:txBody>
      </p:sp>
      <p:sp>
        <p:nvSpPr>
          <p:cNvPr id="7" name="矩形 6"/>
          <p:cNvSpPr/>
          <p:nvPr/>
        </p:nvSpPr>
        <p:spPr>
          <a:xfrm>
            <a:off x="940019" y="2170371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chemeClr val="accent1"/>
              </a:buClr>
              <a:buSzPct val="100000"/>
              <a:defRPr/>
            </a:pPr>
            <a:r>
              <a:rPr lang="zh-CN" altLang="en-US" sz="3200" b="1" dirty="0"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可抛弃原型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2737" y="2921251"/>
            <a:ext cx="401212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原型制作的目的，仅仅是为了给用户确认是否对需求理解足够准确、全面</a:t>
            </a:r>
          </a:p>
          <a:p>
            <a:pPr marL="342900" indent="-342900" algn="just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整个原型并不是软件产品的一部分，需求确认以后即可放弃</a:t>
            </a:r>
          </a:p>
        </p:txBody>
      </p:sp>
      <p:sp>
        <p:nvSpPr>
          <p:cNvPr id="9" name="矩形 8"/>
          <p:cNvSpPr/>
          <p:nvPr/>
        </p:nvSpPr>
        <p:spPr>
          <a:xfrm>
            <a:off x="5517702" y="218613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chemeClr val="accent1"/>
              </a:buClr>
              <a:buSzPct val="100000"/>
              <a:defRPr/>
            </a:pPr>
            <a:r>
              <a:rPr lang="zh-CN" altLang="en-US" sz="3200" b="1" dirty="0">
                <a:latin typeface="微软雅黑" pitchFamily="34" charset="-122"/>
                <a:ea typeface="微软雅黑" pitchFamily="34" charset="-122"/>
                <a:sym typeface="Times New Roman" pitchFamily="18" charset="0"/>
              </a:rPr>
              <a:t>演化式原型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36002" y="2806264"/>
            <a:ext cx="1883979" cy="15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722886" y="2837796"/>
            <a:ext cx="1883979" cy="15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1890" y="1191491"/>
            <a:ext cx="2342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73A1C"/>
                </a:solidFill>
              </a:rPr>
              <a:t>另一种划分方式：</a:t>
            </a:r>
          </a:p>
        </p:txBody>
      </p:sp>
    </p:spTree>
    <p:extLst>
      <p:ext uri="{BB962C8B-B14F-4D97-AF65-F5344CB8AC3E}">
        <p14:creationId xmlns:p14="http://schemas.microsoft.com/office/powerpoint/2010/main" val="1661137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37980" y="1495929"/>
            <a:ext cx="7480739" cy="1707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300"/>
              </a:spcAft>
              <a:buClr>
                <a:schemeClr val="accent1"/>
              </a:buClr>
              <a:buSzPct val="100000"/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注意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spcAft>
                <a:spcPts val="300"/>
              </a:spcAft>
              <a:buClr>
                <a:schemeClr val="accent2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不能简单划等号：水平原型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=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可抛弃，垂直原型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=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演化式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spcAft>
                <a:spcPts val="300"/>
              </a:spcAft>
              <a:buClr>
                <a:schemeClr val="accent2"/>
              </a:buClr>
              <a:buSzPct val="100000"/>
              <a:buFont typeface="Wingdings" pitchFamily="2" charset="2"/>
              <a:buChar char="n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演化式的原型是需要代码编写的，无捷径可走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99421" y="3769674"/>
            <a:ext cx="4572000" cy="9198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纸质和数字化形式均可</a:t>
            </a:r>
            <a:endParaRPr lang="en-US" altLang="zh-CN" sz="24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先有需求文档，再谈原型构筑</a:t>
            </a:r>
          </a:p>
        </p:txBody>
      </p:sp>
      <p:sp>
        <p:nvSpPr>
          <p:cNvPr id="10" name="矩形 9"/>
          <p:cNvSpPr/>
          <p:nvPr/>
        </p:nvSpPr>
        <p:spPr>
          <a:xfrm>
            <a:off x="873284" y="3903780"/>
            <a:ext cx="2646878" cy="651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  <a:buClr>
                <a:schemeClr val="accent1"/>
              </a:buClr>
              <a:buSzPct val="100000"/>
              <a:defRPr/>
            </a:pPr>
            <a:r>
              <a:rPr lang="zh-CN" altLang="en-US" sz="32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怎样构建原型</a:t>
            </a:r>
            <a:endParaRPr lang="en-US" altLang="zh-CN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8" y="1306075"/>
            <a:ext cx="5864772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1306075"/>
            <a:ext cx="3350166" cy="4762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78366" y="2530887"/>
            <a:ext cx="2987566" cy="21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ct val="100000"/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纸质原型</a:t>
            </a:r>
            <a:endParaRPr lang="en-US" altLang="zh-CN" sz="2800" b="1" kern="0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200" kern="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成本低，速度快</a:t>
            </a:r>
            <a:endParaRPr lang="en-US" altLang="zh-CN" sz="2200" kern="0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200" kern="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随时可以进行</a:t>
            </a:r>
            <a:endParaRPr lang="en-US" altLang="zh-CN" sz="2200" kern="0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200" kern="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难以体现交互细节</a:t>
            </a:r>
            <a:endParaRPr lang="en-US" altLang="zh-CN" sz="2200" kern="0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200" kern="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可抛弃</a:t>
            </a:r>
            <a:endParaRPr lang="en-US" altLang="zh-CN" sz="2200" kern="0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KSO_Shape"/>
          <p:cNvSpPr/>
          <p:nvPr/>
        </p:nvSpPr>
        <p:spPr>
          <a:xfrm rot="19281309">
            <a:off x="2200895" y="1252461"/>
            <a:ext cx="1554510" cy="4863163"/>
          </a:xfrm>
          <a:custGeom>
            <a:avLst/>
            <a:gdLst>
              <a:gd name="connsiteX0" fmla="*/ 1125299 w 2250598"/>
              <a:gd name="connsiteY0" fmla="*/ 5484084 h 6849334"/>
              <a:gd name="connsiteX1" fmla="*/ 687149 w 2250598"/>
              <a:gd name="connsiteY1" fmla="*/ 5922234 h 6849334"/>
              <a:gd name="connsiteX2" fmla="*/ 1125299 w 2250598"/>
              <a:gd name="connsiteY2" fmla="*/ 6360384 h 6849334"/>
              <a:gd name="connsiteX3" fmla="*/ 1563449 w 2250598"/>
              <a:gd name="connsiteY3" fmla="*/ 5922234 h 6849334"/>
              <a:gd name="connsiteX4" fmla="*/ 1125299 w 2250598"/>
              <a:gd name="connsiteY4" fmla="*/ 5484084 h 6849334"/>
              <a:gd name="connsiteX5" fmla="*/ 690080 w 2250598"/>
              <a:gd name="connsiteY5" fmla="*/ 0 h 6849334"/>
              <a:gd name="connsiteX6" fmla="*/ 690080 w 2250598"/>
              <a:gd name="connsiteY6" fmla="*/ 905095 h 6849334"/>
              <a:gd name="connsiteX7" fmla="*/ 1560516 w 2250598"/>
              <a:gd name="connsiteY7" fmla="*/ 905095 h 6849334"/>
              <a:gd name="connsiteX8" fmla="*/ 1560516 w 2250598"/>
              <a:gd name="connsiteY8" fmla="*/ 0 h 6849334"/>
              <a:gd name="connsiteX9" fmla="*/ 1563316 w 2250598"/>
              <a:gd name="connsiteY9" fmla="*/ 869 h 6849334"/>
              <a:gd name="connsiteX10" fmla="*/ 2250598 w 2250598"/>
              <a:gd name="connsiteY10" fmla="*/ 1037736 h 6849334"/>
              <a:gd name="connsiteX11" fmla="*/ 1563316 w 2250598"/>
              <a:gd name="connsiteY11" fmla="*/ 2074604 h 6849334"/>
              <a:gd name="connsiteX12" fmla="*/ 1466059 w 2250598"/>
              <a:gd name="connsiteY12" fmla="*/ 2104794 h 6849334"/>
              <a:gd name="connsiteX13" fmla="*/ 1466059 w 2250598"/>
              <a:gd name="connsiteY13" fmla="*/ 5061748 h 6849334"/>
              <a:gd name="connsiteX14" fmla="*/ 1486168 w 2250598"/>
              <a:gd name="connsiteY14" fmla="*/ 5067990 h 6849334"/>
              <a:gd name="connsiteX15" fmla="*/ 2052399 w 2250598"/>
              <a:gd name="connsiteY15" fmla="*/ 5922234 h 6849334"/>
              <a:gd name="connsiteX16" fmla="*/ 1125299 w 2250598"/>
              <a:gd name="connsiteY16" fmla="*/ 6849334 h 6849334"/>
              <a:gd name="connsiteX17" fmla="*/ 198199 w 2250598"/>
              <a:gd name="connsiteY17" fmla="*/ 5922234 h 6849334"/>
              <a:gd name="connsiteX18" fmla="*/ 764430 w 2250598"/>
              <a:gd name="connsiteY18" fmla="*/ 5067990 h 6849334"/>
              <a:gd name="connsiteX19" fmla="*/ 784539 w 2250598"/>
              <a:gd name="connsiteY19" fmla="*/ 5061748 h 6849334"/>
              <a:gd name="connsiteX20" fmla="*/ 784539 w 2250598"/>
              <a:gd name="connsiteY20" fmla="*/ 2104794 h 6849334"/>
              <a:gd name="connsiteX21" fmla="*/ 687282 w 2250598"/>
              <a:gd name="connsiteY21" fmla="*/ 2074604 h 6849334"/>
              <a:gd name="connsiteX22" fmla="*/ 0 w 2250598"/>
              <a:gd name="connsiteY22" fmla="*/ 1037736 h 6849334"/>
              <a:gd name="connsiteX23" fmla="*/ 687282 w 2250598"/>
              <a:gd name="connsiteY23" fmla="*/ 869 h 684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50598" h="6849334">
                <a:moveTo>
                  <a:pt x="1125299" y="5484084"/>
                </a:moveTo>
                <a:cubicBezTo>
                  <a:pt x="883315" y="5484084"/>
                  <a:pt x="687149" y="5680250"/>
                  <a:pt x="687149" y="5922234"/>
                </a:cubicBezTo>
                <a:cubicBezTo>
                  <a:pt x="687149" y="6164218"/>
                  <a:pt x="883315" y="6360384"/>
                  <a:pt x="1125299" y="6360384"/>
                </a:cubicBezTo>
                <a:cubicBezTo>
                  <a:pt x="1367283" y="6360384"/>
                  <a:pt x="1563449" y="6164218"/>
                  <a:pt x="1563449" y="5922234"/>
                </a:cubicBezTo>
                <a:cubicBezTo>
                  <a:pt x="1563449" y="5680250"/>
                  <a:pt x="1367283" y="5484084"/>
                  <a:pt x="1125299" y="5484084"/>
                </a:cubicBezTo>
                <a:close/>
                <a:moveTo>
                  <a:pt x="690080" y="0"/>
                </a:moveTo>
                <a:lnTo>
                  <a:pt x="690080" y="905095"/>
                </a:lnTo>
                <a:lnTo>
                  <a:pt x="1560516" y="905095"/>
                </a:lnTo>
                <a:lnTo>
                  <a:pt x="1560516" y="0"/>
                </a:lnTo>
                <a:lnTo>
                  <a:pt x="1563316" y="869"/>
                </a:lnTo>
                <a:cubicBezTo>
                  <a:pt x="1967203" y="171698"/>
                  <a:pt x="2250598" y="571622"/>
                  <a:pt x="2250598" y="1037736"/>
                </a:cubicBezTo>
                <a:cubicBezTo>
                  <a:pt x="2250598" y="1503850"/>
                  <a:pt x="1967203" y="1903774"/>
                  <a:pt x="1563316" y="2074604"/>
                </a:cubicBezTo>
                <a:lnTo>
                  <a:pt x="1466059" y="2104794"/>
                </a:lnTo>
                <a:lnTo>
                  <a:pt x="1466059" y="5061748"/>
                </a:lnTo>
                <a:lnTo>
                  <a:pt x="1486168" y="5067990"/>
                </a:lnTo>
                <a:cubicBezTo>
                  <a:pt x="1818918" y="5208732"/>
                  <a:pt x="2052399" y="5538217"/>
                  <a:pt x="2052399" y="5922234"/>
                </a:cubicBezTo>
                <a:cubicBezTo>
                  <a:pt x="2052399" y="6434257"/>
                  <a:pt x="1637322" y="6849334"/>
                  <a:pt x="1125299" y="6849334"/>
                </a:cubicBezTo>
                <a:cubicBezTo>
                  <a:pt x="613276" y="6849334"/>
                  <a:pt x="198199" y="6434257"/>
                  <a:pt x="198199" y="5922234"/>
                </a:cubicBezTo>
                <a:cubicBezTo>
                  <a:pt x="198199" y="5538217"/>
                  <a:pt x="431680" y="5208732"/>
                  <a:pt x="764430" y="5067990"/>
                </a:cubicBezTo>
                <a:lnTo>
                  <a:pt x="784539" y="5061748"/>
                </a:lnTo>
                <a:lnTo>
                  <a:pt x="784539" y="2104794"/>
                </a:lnTo>
                <a:lnTo>
                  <a:pt x="687282" y="2074604"/>
                </a:lnTo>
                <a:cubicBezTo>
                  <a:pt x="283395" y="1903774"/>
                  <a:pt x="0" y="1503850"/>
                  <a:pt x="0" y="1037736"/>
                </a:cubicBezTo>
                <a:cubicBezTo>
                  <a:pt x="0" y="571622"/>
                  <a:pt x="283396" y="171698"/>
                  <a:pt x="687282" y="86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93834" y="1306075"/>
            <a:ext cx="3350166" cy="4762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69270" y="2191637"/>
            <a:ext cx="21835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ct val="100000"/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数字化原型</a:t>
            </a:r>
            <a:endParaRPr lang="en-US" altLang="zh-CN" sz="2800" b="1" kern="0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37738" y="2852382"/>
            <a:ext cx="2601311" cy="174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200" kern="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需要合适的工具</a:t>
            </a:r>
            <a:endParaRPr lang="en-US" altLang="zh-CN" sz="2200" kern="0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200" kern="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能体现交互特征</a:t>
            </a:r>
            <a:endParaRPr lang="en-US" altLang="zh-CN" sz="2200" kern="0" dirty="0">
              <a:solidFill>
                <a:schemeClr val="bg1"/>
              </a:solidFill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200" kern="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能成为系统实现的一部分</a:t>
            </a:r>
          </a:p>
        </p:txBody>
      </p:sp>
      <p:sp>
        <p:nvSpPr>
          <p:cNvPr id="9" name="矩形 8"/>
          <p:cNvSpPr/>
          <p:nvPr/>
        </p:nvSpPr>
        <p:spPr>
          <a:xfrm>
            <a:off x="985345" y="2523636"/>
            <a:ext cx="4572000" cy="20251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chemeClr val="accent1"/>
              </a:buClr>
              <a:buSzPct val="100000"/>
              <a:defRPr/>
            </a:pPr>
            <a:r>
              <a:rPr lang="zh-CN" altLang="en-US" sz="3200" b="1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可选的工具</a:t>
            </a:r>
            <a:r>
              <a:rPr lang="zh-CN" altLang="en-US" sz="32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：</a:t>
            </a:r>
            <a:endParaRPr lang="en-US" altLang="zh-CN" sz="32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buSzPct val="100000"/>
              <a:buFont typeface="Arial" pitchFamily="34" charset="0"/>
              <a:buChar char="•"/>
              <a:defRPr/>
            </a:pPr>
            <a:r>
              <a:rPr lang="en-US" altLang="zh-CN" sz="2400" kern="0" dirty="0">
                <a:latin typeface="+mn-ea"/>
                <a:sym typeface="Times New Roman" panose="02020603050405020304" pitchFamily="18" charset="0"/>
              </a:rPr>
              <a:t>PowerPoint</a:t>
            </a:r>
          </a:p>
          <a:p>
            <a:pPr marL="342900" indent="-342900" algn="just">
              <a:lnSpc>
                <a:spcPct val="130000"/>
              </a:lnSpc>
              <a:buSzPct val="100000"/>
              <a:buFont typeface="Arial" pitchFamily="34" charset="0"/>
              <a:buChar char="•"/>
              <a:defRPr/>
            </a:pPr>
            <a:r>
              <a:rPr lang="en-US" altLang="zh-CN" sz="2400" kern="0" dirty="0" err="1">
                <a:latin typeface="+mn-ea"/>
                <a:sym typeface="Times New Roman" panose="02020603050405020304" pitchFamily="18" charset="0"/>
              </a:rPr>
              <a:t>Auxre</a:t>
            </a:r>
            <a:r>
              <a:rPr lang="en-US" altLang="zh-CN" sz="2400" kern="0" dirty="0">
                <a:latin typeface="+mn-ea"/>
                <a:sym typeface="Times New Roman" panose="02020603050405020304" pitchFamily="18" charset="0"/>
              </a:rPr>
              <a:t> RP</a:t>
            </a:r>
          </a:p>
          <a:p>
            <a:pPr marL="342900" indent="-342900" algn="just">
              <a:lnSpc>
                <a:spcPct val="130000"/>
              </a:lnSpc>
              <a:buSzPct val="100000"/>
              <a:buFont typeface="Arial" pitchFamily="34" charset="0"/>
              <a:buChar char="•"/>
              <a:defRPr/>
            </a:pPr>
            <a:r>
              <a:rPr lang="en-US" altLang="zh-CN" sz="2400" kern="0" dirty="0">
                <a:latin typeface="+mn-ea"/>
                <a:sym typeface="Times New Roman" panose="02020603050405020304" pitchFamily="18" charset="0"/>
              </a:rPr>
              <a:t>VB</a:t>
            </a:r>
            <a:r>
              <a:rPr lang="zh-CN" altLang="en-US" sz="2400" kern="0" dirty="0">
                <a:latin typeface="+mn-ea"/>
                <a:sym typeface="Times New Roman" panose="02020603050405020304" pitchFamily="18" charset="0"/>
              </a:rPr>
              <a:t>等简单的编程语言与环境</a:t>
            </a:r>
          </a:p>
        </p:txBody>
      </p:sp>
    </p:spTree>
    <p:extLst>
      <p:ext uri="{BB962C8B-B14F-4D97-AF65-F5344CB8AC3E}">
        <p14:creationId xmlns:p14="http://schemas.microsoft.com/office/powerpoint/2010/main" val="2387617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731985"/>
              </p:ext>
            </p:extLst>
          </p:nvPr>
        </p:nvGraphicFramePr>
        <p:xfrm>
          <a:off x="395288" y="1484313"/>
          <a:ext cx="7704137" cy="5159375"/>
        </p:xfrm>
        <a:graphic>
          <a:graphicData uri="http://schemas.openxmlformats.org/drawingml/2006/table">
            <a:tbl>
              <a:tblPr/>
              <a:tblGrid>
                <a:gridCol w="146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9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8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20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Calibri" pitchFamily="34" charset="0"/>
                      </a:endParaRPr>
                    </a:p>
                  </a:txBody>
                  <a:tcPr marL="65566" marR="65566" marT="32791" marB="3279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可抛弃型</a:t>
                      </a:r>
                      <a:endParaRPr kumimoji="0" lang="en-US" altLang="zh-CN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65566" marR="65566" marT="32791" marB="3279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演化型</a:t>
                      </a:r>
                      <a:endParaRPr kumimoji="0" lang="en-US" altLang="zh-CN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65566" marR="65566" marT="32791" marB="3279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9521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水平原型</a:t>
                      </a:r>
                      <a:endParaRPr kumimoji="0" lang="en-US" altLang="zh-CN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65566" marR="65566" marT="32791" marB="3279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just" defTabSz="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澄清或精化用例以及功能描述</a:t>
                      </a:r>
                    </a:p>
                    <a:p>
                      <a:pPr marL="0" marR="0" lvl="0" indent="0" algn="just" defTabSz="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辅助识别缺失的需求</a:t>
                      </a:r>
                    </a:p>
                    <a:p>
                      <a:pPr marL="0" marR="0" lvl="0" indent="0" algn="just" defTabSz="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为界面设计与实现提供线索和参考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65566" marR="65566" marT="32791" marB="3279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just" defTabSz="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把核心用例予以实现</a:t>
                      </a: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.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Arial" pitchFamily="34" charset="0"/>
                      </a:endParaRPr>
                    </a:p>
                    <a:p>
                      <a:pPr marL="0" marR="0" lvl="0" indent="0" algn="just" defTabSz="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根据</a:t>
                      </a:r>
                      <a:r>
                        <a:rPr kumimoji="0" lang="zh-CN" alt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优先级</a:t>
                      </a: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，实现部分核心场景</a:t>
                      </a:r>
                    </a:p>
                    <a:p>
                      <a:pPr marL="0" marR="0" lvl="0" indent="0" algn="just" defTabSz="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实现部分界面跳转行为</a:t>
                      </a: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.</a:t>
                      </a:r>
                    </a:p>
                  </a:txBody>
                  <a:tcPr marL="65566" marR="65566" marT="32791" marB="3279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9436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垂直原型</a:t>
                      </a:r>
                      <a:endParaRPr kumimoji="0" lang="en-US" altLang="zh-CN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65566" marR="65566" marT="32791" marB="3279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展示技术上的可行性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65566" marR="65566" marT="32791" marB="3279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just" defTabSz="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实现部分交互行为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Arial" pitchFamily="34" charset="0"/>
                      </a:endParaRPr>
                    </a:p>
                    <a:p>
                      <a:pPr marL="0" marR="0" lvl="0" indent="0" algn="just" defTabSz="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实现部分核心算法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Arial" pitchFamily="34" charset="0"/>
                      </a:endParaRPr>
                    </a:p>
                    <a:p>
                      <a:pPr marL="0" marR="0" lvl="0" indent="0" algn="just" defTabSz="0" rtl="0" eaLnBrk="1" fontAlgn="base" latinLnBrk="0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Char char="•"/>
                        <a:tabLst/>
                      </a:pPr>
                      <a:r>
                        <a:rPr kumimoji="0" lang="zh-CN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  <a:sym typeface="Arial" pitchFamily="34" charset="0"/>
                        </a:rPr>
                        <a:t>评估部分性能指标</a:t>
                      </a:r>
                      <a:endParaRPr kumimoji="0" lang="en-US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65566" marR="65566" marT="32791" marB="32791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06545" y="791381"/>
            <a:ext cx="2342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E73A1C"/>
                </a:solidFill>
              </a:rPr>
              <a:t>用途总结：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B0D0267-A39F-4073-A4E9-26ED713A7414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8469F6-A96E-4761-8936-7DC1E5D9EB0B}"/>
              </a:ext>
            </a:extLst>
          </p:cNvPr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C22D434F-42C1-4265-B85A-918030F86002}"/>
              </a:ext>
            </a:extLst>
          </p:cNvPr>
          <p:cNvSpPr/>
          <p:nvPr/>
        </p:nvSpPr>
        <p:spPr>
          <a:xfrm>
            <a:off x="6344817" y="106261"/>
            <a:ext cx="2472612" cy="1231641"/>
          </a:xfrm>
          <a:prstGeom prst="wedgeEllipseCallout">
            <a:avLst>
              <a:gd name="adj1" fmla="val -58946"/>
              <a:gd name="adj2" fmla="val 13403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1347CD-B140-4912-9CA4-A894963BF63E}"/>
              </a:ext>
            </a:extLst>
          </p:cNvPr>
          <p:cNvSpPr txBox="1"/>
          <p:nvPr/>
        </p:nvSpPr>
        <p:spPr>
          <a:xfrm>
            <a:off x="6596743" y="399476"/>
            <a:ext cx="1864191" cy="752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如何确定功能或场景的优先级？</a:t>
            </a:r>
          </a:p>
        </p:txBody>
      </p:sp>
    </p:spTree>
    <p:extLst>
      <p:ext uri="{BB962C8B-B14F-4D97-AF65-F5344CB8AC3E}">
        <p14:creationId xmlns:p14="http://schemas.microsoft.com/office/powerpoint/2010/main" val="172370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58" y="1103285"/>
            <a:ext cx="6615446" cy="571436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8461" y="630309"/>
            <a:ext cx="4493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多功能银行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IC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卡软件的需求文档</a:t>
            </a:r>
            <a:endParaRPr kumimoji="1" lang="ja-JP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Right Arrow 11"/>
          <p:cNvSpPr/>
          <p:nvPr/>
        </p:nvSpPr>
        <p:spPr>
          <a:xfrm>
            <a:off x="8321570" y="3706441"/>
            <a:ext cx="431800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489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3" descr="Prototype Structure – Hierarchy type Case study phase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65" y="1163083"/>
            <a:ext cx="5253135" cy="5103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" y="1819469"/>
            <a:ext cx="3745194" cy="366604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683628"/>
            <a:ext cx="4493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多功能银行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IC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卡软件的需求文档</a:t>
            </a:r>
            <a:endParaRPr kumimoji="1" lang="ja-JP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4984010" y="683330"/>
            <a:ext cx="3544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algn="ctr"/>
            <a:r>
              <a:rPr kumimoji="1" lang="zh-CN" altLang="en-US" dirty="0">
                <a:latin typeface="黑体" pitchFamily="49" charset="-122"/>
                <a:ea typeface="黑体" pitchFamily="49" charset="-122"/>
                <a:cs typeface="+mn-cs"/>
              </a:rPr>
              <a:t>软件的功能示意</a:t>
            </a:r>
            <a:endParaRPr kumimoji="1" lang="ja-JP" altLang="en-US" dirty="0"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5" name="Right Arrow 11"/>
          <p:cNvSpPr/>
          <p:nvPr/>
        </p:nvSpPr>
        <p:spPr>
          <a:xfrm>
            <a:off x="3645678" y="3498838"/>
            <a:ext cx="431800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sp>
        <p:nvSpPr>
          <p:cNvPr id="16" name="Right Arrow 12"/>
          <p:cNvSpPr/>
          <p:nvPr/>
        </p:nvSpPr>
        <p:spPr>
          <a:xfrm>
            <a:off x="8712200" y="3618500"/>
            <a:ext cx="431800" cy="4318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sp>
        <p:nvSpPr>
          <p:cNvPr id="17" name="Freeform 14"/>
          <p:cNvSpPr/>
          <p:nvPr/>
        </p:nvSpPr>
        <p:spPr>
          <a:xfrm>
            <a:off x="4213620" y="3369647"/>
            <a:ext cx="2345800" cy="1514889"/>
          </a:xfrm>
          <a:custGeom>
            <a:avLst/>
            <a:gdLst>
              <a:gd name="connsiteX0" fmla="*/ 273991 w 1682777"/>
              <a:gd name="connsiteY0" fmla="*/ 0 h 1248228"/>
              <a:gd name="connsiteX1" fmla="*/ 840049 w 1682777"/>
              <a:gd name="connsiteY1" fmla="*/ 43543 h 1248228"/>
              <a:gd name="connsiteX2" fmla="*/ 1115820 w 1682777"/>
              <a:gd name="connsiteY2" fmla="*/ 87086 h 1248228"/>
              <a:gd name="connsiteX3" fmla="*/ 1231934 w 1682777"/>
              <a:gd name="connsiteY3" fmla="*/ 116114 h 1248228"/>
              <a:gd name="connsiteX4" fmla="*/ 1289991 w 1682777"/>
              <a:gd name="connsiteY4" fmla="*/ 130628 h 1248228"/>
              <a:gd name="connsiteX5" fmla="*/ 1435134 w 1682777"/>
              <a:gd name="connsiteY5" fmla="*/ 188686 h 1248228"/>
              <a:gd name="connsiteX6" fmla="*/ 1478677 w 1682777"/>
              <a:gd name="connsiteY6" fmla="*/ 203200 h 1248228"/>
              <a:gd name="connsiteX7" fmla="*/ 1522220 w 1682777"/>
              <a:gd name="connsiteY7" fmla="*/ 232228 h 1248228"/>
              <a:gd name="connsiteX8" fmla="*/ 1580277 w 1682777"/>
              <a:gd name="connsiteY8" fmla="*/ 319314 h 1248228"/>
              <a:gd name="connsiteX9" fmla="*/ 1609306 w 1682777"/>
              <a:gd name="connsiteY9" fmla="*/ 406400 h 1248228"/>
              <a:gd name="connsiteX10" fmla="*/ 1638334 w 1682777"/>
              <a:gd name="connsiteY10" fmla="*/ 449943 h 1248228"/>
              <a:gd name="connsiteX11" fmla="*/ 1681877 w 1682777"/>
              <a:gd name="connsiteY11" fmla="*/ 609600 h 1248228"/>
              <a:gd name="connsiteX12" fmla="*/ 1638334 w 1682777"/>
              <a:gd name="connsiteY12" fmla="*/ 899886 h 1248228"/>
              <a:gd name="connsiteX13" fmla="*/ 1580277 w 1682777"/>
              <a:gd name="connsiteY13" fmla="*/ 986971 h 1248228"/>
              <a:gd name="connsiteX14" fmla="*/ 1536734 w 1682777"/>
              <a:gd name="connsiteY14" fmla="*/ 1016000 h 1248228"/>
              <a:gd name="connsiteX15" fmla="*/ 1449649 w 1682777"/>
              <a:gd name="connsiteY15" fmla="*/ 1103086 h 1248228"/>
              <a:gd name="connsiteX16" fmla="*/ 1362563 w 1682777"/>
              <a:gd name="connsiteY16" fmla="*/ 1161143 h 1248228"/>
              <a:gd name="connsiteX17" fmla="*/ 1231934 w 1682777"/>
              <a:gd name="connsiteY17" fmla="*/ 1219200 h 1248228"/>
              <a:gd name="connsiteX18" fmla="*/ 883591 w 1682777"/>
              <a:gd name="connsiteY18" fmla="*/ 1248228 h 1248228"/>
              <a:gd name="connsiteX19" fmla="*/ 578791 w 1682777"/>
              <a:gd name="connsiteY19" fmla="*/ 1233714 h 1248228"/>
              <a:gd name="connsiteX20" fmla="*/ 520734 w 1682777"/>
              <a:gd name="connsiteY20" fmla="*/ 1219200 h 1248228"/>
              <a:gd name="connsiteX21" fmla="*/ 404620 w 1682777"/>
              <a:gd name="connsiteY21" fmla="*/ 1204686 h 1248228"/>
              <a:gd name="connsiteX22" fmla="*/ 303020 w 1682777"/>
              <a:gd name="connsiteY22" fmla="*/ 1175657 h 1248228"/>
              <a:gd name="connsiteX23" fmla="*/ 259477 w 1682777"/>
              <a:gd name="connsiteY23" fmla="*/ 1146628 h 1248228"/>
              <a:gd name="connsiteX24" fmla="*/ 201420 w 1682777"/>
              <a:gd name="connsiteY24" fmla="*/ 1117600 h 1248228"/>
              <a:gd name="connsiteX25" fmla="*/ 114334 w 1682777"/>
              <a:gd name="connsiteY25" fmla="*/ 1045028 h 1248228"/>
              <a:gd name="connsiteX26" fmla="*/ 70791 w 1682777"/>
              <a:gd name="connsiteY26" fmla="*/ 1030514 h 1248228"/>
              <a:gd name="connsiteX27" fmla="*/ 56277 w 1682777"/>
              <a:gd name="connsiteY27" fmla="*/ 986971 h 1248228"/>
              <a:gd name="connsiteX28" fmla="*/ 12734 w 1682777"/>
              <a:gd name="connsiteY28" fmla="*/ 899886 h 1248228"/>
              <a:gd name="connsiteX29" fmla="*/ 27249 w 1682777"/>
              <a:gd name="connsiteY29" fmla="*/ 754743 h 1248228"/>
              <a:gd name="connsiteX30" fmla="*/ 56277 w 1682777"/>
              <a:gd name="connsiteY30" fmla="*/ 667657 h 1248228"/>
              <a:gd name="connsiteX31" fmla="*/ 99820 w 1682777"/>
              <a:gd name="connsiteY31" fmla="*/ 580571 h 1248228"/>
              <a:gd name="connsiteX32" fmla="*/ 172391 w 1682777"/>
              <a:gd name="connsiteY32" fmla="*/ 449943 h 1248228"/>
              <a:gd name="connsiteX33" fmla="*/ 201420 w 1682777"/>
              <a:gd name="connsiteY33" fmla="*/ 406400 h 1248228"/>
              <a:gd name="connsiteX34" fmla="*/ 230449 w 1682777"/>
              <a:gd name="connsiteY34" fmla="*/ 362857 h 1248228"/>
              <a:gd name="connsiteX35" fmla="*/ 273991 w 1682777"/>
              <a:gd name="connsiteY35" fmla="*/ 348343 h 1248228"/>
              <a:gd name="connsiteX36" fmla="*/ 288506 w 1682777"/>
              <a:gd name="connsiteY36" fmla="*/ 304800 h 1248228"/>
              <a:gd name="connsiteX37" fmla="*/ 332049 w 1682777"/>
              <a:gd name="connsiteY37" fmla="*/ 290286 h 1248228"/>
              <a:gd name="connsiteX38" fmla="*/ 375591 w 1682777"/>
              <a:gd name="connsiteY38" fmla="*/ 261257 h 1248228"/>
              <a:gd name="connsiteX39" fmla="*/ 404620 w 1682777"/>
              <a:gd name="connsiteY39" fmla="*/ 217714 h 1248228"/>
              <a:gd name="connsiteX40" fmla="*/ 491706 w 1682777"/>
              <a:gd name="connsiteY40" fmla="*/ 159657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82777" h="1248228">
                <a:moveTo>
                  <a:pt x="273991" y="0"/>
                </a:moveTo>
                <a:cubicBezTo>
                  <a:pt x="462677" y="14514"/>
                  <a:pt x="654480" y="6430"/>
                  <a:pt x="840049" y="43543"/>
                </a:cubicBezTo>
                <a:cubicBezTo>
                  <a:pt x="1028151" y="81163"/>
                  <a:pt x="936154" y="67122"/>
                  <a:pt x="1115820" y="87086"/>
                </a:cubicBezTo>
                <a:lnTo>
                  <a:pt x="1231934" y="116114"/>
                </a:lnTo>
                <a:lnTo>
                  <a:pt x="1289991" y="130628"/>
                </a:lnTo>
                <a:cubicBezTo>
                  <a:pt x="1375415" y="173340"/>
                  <a:pt x="1327526" y="152816"/>
                  <a:pt x="1435134" y="188686"/>
                </a:cubicBezTo>
                <a:cubicBezTo>
                  <a:pt x="1449648" y="193524"/>
                  <a:pt x="1465947" y="194714"/>
                  <a:pt x="1478677" y="203200"/>
                </a:cubicBezTo>
                <a:lnTo>
                  <a:pt x="1522220" y="232228"/>
                </a:lnTo>
                <a:cubicBezTo>
                  <a:pt x="1541572" y="261257"/>
                  <a:pt x="1569244" y="286216"/>
                  <a:pt x="1580277" y="319314"/>
                </a:cubicBezTo>
                <a:cubicBezTo>
                  <a:pt x="1589953" y="348343"/>
                  <a:pt x="1592333" y="380940"/>
                  <a:pt x="1609306" y="406400"/>
                </a:cubicBezTo>
                <a:cubicBezTo>
                  <a:pt x="1618982" y="420914"/>
                  <a:pt x="1631249" y="434003"/>
                  <a:pt x="1638334" y="449943"/>
                </a:cubicBezTo>
                <a:cubicBezTo>
                  <a:pt x="1665121" y="510214"/>
                  <a:pt x="1669460" y="547511"/>
                  <a:pt x="1681877" y="609600"/>
                </a:cubicBezTo>
                <a:cubicBezTo>
                  <a:pt x="1678632" y="655035"/>
                  <a:pt x="1682777" y="833222"/>
                  <a:pt x="1638334" y="899886"/>
                </a:cubicBezTo>
                <a:cubicBezTo>
                  <a:pt x="1618982" y="928914"/>
                  <a:pt x="1609305" y="967619"/>
                  <a:pt x="1580277" y="986971"/>
                </a:cubicBezTo>
                <a:cubicBezTo>
                  <a:pt x="1565763" y="996647"/>
                  <a:pt x="1549772" y="1004411"/>
                  <a:pt x="1536734" y="1016000"/>
                </a:cubicBezTo>
                <a:cubicBezTo>
                  <a:pt x="1506051" y="1043274"/>
                  <a:pt x="1483807" y="1080314"/>
                  <a:pt x="1449649" y="1103086"/>
                </a:cubicBezTo>
                <a:lnTo>
                  <a:pt x="1362563" y="1161143"/>
                </a:lnTo>
                <a:cubicBezTo>
                  <a:pt x="1317194" y="1191389"/>
                  <a:pt x="1294112" y="1212291"/>
                  <a:pt x="1231934" y="1219200"/>
                </a:cubicBezTo>
                <a:cubicBezTo>
                  <a:pt x="1029018" y="1241746"/>
                  <a:pt x="1145020" y="1230800"/>
                  <a:pt x="883591" y="1248228"/>
                </a:cubicBezTo>
                <a:cubicBezTo>
                  <a:pt x="781991" y="1243390"/>
                  <a:pt x="680182" y="1241825"/>
                  <a:pt x="578791" y="1233714"/>
                </a:cubicBezTo>
                <a:cubicBezTo>
                  <a:pt x="558907" y="1232123"/>
                  <a:pt x="540411" y="1222479"/>
                  <a:pt x="520734" y="1219200"/>
                </a:cubicBezTo>
                <a:cubicBezTo>
                  <a:pt x="482259" y="1212788"/>
                  <a:pt x="443325" y="1209524"/>
                  <a:pt x="404620" y="1204686"/>
                </a:cubicBezTo>
                <a:cubicBezTo>
                  <a:pt x="386024" y="1200037"/>
                  <a:pt x="323838" y="1186066"/>
                  <a:pt x="303020" y="1175657"/>
                </a:cubicBezTo>
                <a:cubicBezTo>
                  <a:pt x="287418" y="1167856"/>
                  <a:pt x="274623" y="1155283"/>
                  <a:pt x="259477" y="1146628"/>
                </a:cubicBezTo>
                <a:cubicBezTo>
                  <a:pt x="240691" y="1135893"/>
                  <a:pt x="220206" y="1128335"/>
                  <a:pt x="201420" y="1117600"/>
                </a:cubicBezTo>
                <a:cubicBezTo>
                  <a:pt x="35216" y="1022626"/>
                  <a:pt x="294450" y="1165104"/>
                  <a:pt x="114334" y="1045028"/>
                </a:cubicBezTo>
                <a:cubicBezTo>
                  <a:pt x="101604" y="1036541"/>
                  <a:pt x="85305" y="1035352"/>
                  <a:pt x="70791" y="1030514"/>
                </a:cubicBezTo>
                <a:cubicBezTo>
                  <a:pt x="65953" y="1016000"/>
                  <a:pt x="63119" y="1000655"/>
                  <a:pt x="56277" y="986971"/>
                </a:cubicBezTo>
                <a:cubicBezTo>
                  <a:pt x="0" y="874415"/>
                  <a:pt x="49221" y="1009340"/>
                  <a:pt x="12734" y="899886"/>
                </a:cubicBezTo>
                <a:cubicBezTo>
                  <a:pt x="17572" y="851505"/>
                  <a:pt x="18288" y="802533"/>
                  <a:pt x="27249" y="754743"/>
                </a:cubicBezTo>
                <a:cubicBezTo>
                  <a:pt x="32888" y="724668"/>
                  <a:pt x="46601" y="696686"/>
                  <a:pt x="56277" y="667657"/>
                </a:cubicBezTo>
                <a:cubicBezTo>
                  <a:pt x="76307" y="607565"/>
                  <a:pt x="62304" y="636844"/>
                  <a:pt x="99820" y="580571"/>
                </a:cubicBezTo>
                <a:cubicBezTo>
                  <a:pt x="125366" y="503931"/>
                  <a:pt x="105848" y="549757"/>
                  <a:pt x="172391" y="449943"/>
                </a:cubicBezTo>
                <a:lnTo>
                  <a:pt x="201420" y="406400"/>
                </a:lnTo>
                <a:cubicBezTo>
                  <a:pt x="211096" y="391886"/>
                  <a:pt x="213900" y="368373"/>
                  <a:pt x="230449" y="362857"/>
                </a:cubicBezTo>
                <a:lnTo>
                  <a:pt x="273991" y="348343"/>
                </a:lnTo>
                <a:cubicBezTo>
                  <a:pt x="278829" y="333829"/>
                  <a:pt x="277688" y="315618"/>
                  <a:pt x="288506" y="304800"/>
                </a:cubicBezTo>
                <a:cubicBezTo>
                  <a:pt x="299324" y="293982"/>
                  <a:pt x="318365" y="297128"/>
                  <a:pt x="332049" y="290286"/>
                </a:cubicBezTo>
                <a:cubicBezTo>
                  <a:pt x="347651" y="282485"/>
                  <a:pt x="361077" y="270933"/>
                  <a:pt x="375591" y="261257"/>
                </a:cubicBezTo>
                <a:cubicBezTo>
                  <a:pt x="385267" y="246743"/>
                  <a:pt x="391492" y="229201"/>
                  <a:pt x="404620" y="217714"/>
                </a:cubicBezTo>
                <a:cubicBezTo>
                  <a:pt x="430876" y="194740"/>
                  <a:pt x="491706" y="159657"/>
                  <a:pt x="491706" y="159657"/>
                </a:cubicBezTo>
              </a:path>
            </a:pathLst>
          </a:cu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821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7715" y="1108368"/>
            <a:ext cx="4629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 typeface="Wingdings" pitchFamily="2" charset="2"/>
              <a:buChar char="l"/>
            </a:pPr>
            <a:r>
              <a:rPr kumimoji="1"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kumimoji="1"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kumimoji="1"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做的</a:t>
            </a:r>
            <a:r>
              <a:rPr kumimoji="1"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IC</a:t>
            </a:r>
            <a:r>
              <a:rPr kumimoji="1"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卡软件水平原型</a:t>
            </a:r>
            <a:endParaRPr kumimoji="1" lang="en-US" altLang="ja-JP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9" y="1753746"/>
            <a:ext cx="2924644" cy="333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95" y="1762690"/>
            <a:ext cx="2915700" cy="33181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017" y="1749274"/>
            <a:ext cx="2870981" cy="33450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029" y="5181663"/>
            <a:ext cx="892396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原型呈现了银行</a:t>
            </a:r>
            <a:r>
              <a:rPr lang="en-US" altLang="zh-CN" sz="2000" dirty="0"/>
              <a:t>ATM</a:t>
            </a:r>
            <a:r>
              <a:rPr lang="zh-CN" altLang="en-US" sz="2000" dirty="0"/>
              <a:t>软件从初始界面经过登录界面到取款界面的期望执行过程</a:t>
            </a:r>
          </a:p>
        </p:txBody>
      </p:sp>
    </p:spTree>
    <p:extLst>
      <p:ext uri="{BB962C8B-B14F-4D97-AF65-F5344CB8AC3E}">
        <p14:creationId xmlns:p14="http://schemas.microsoft.com/office/powerpoint/2010/main" val="120874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回顾：软件需求工程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9613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3227680" y="1306710"/>
            <a:ext cx="3167063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3339598" y="1365678"/>
            <a:ext cx="302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软件需求工程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067092" y="2403678"/>
            <a:ext cx="3168650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38530" y="2475115"/>
            <a:ext cx="302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需求研发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5747042" y="2403678"/>
            <a:ext cx="3168650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820067" y="2475115"/>
            <a:ext cx="3024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需求管理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203492" y="4492828"/>
            <a:ext cx="1295400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74930" y="4564265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1714792" y="4492828"/>
            <a:ext cx="1296988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zh-CN" altLang="en-US" sz="2400">
              <a:latin typeface="Times" pitchFamily="18" charset="0"/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1787817" y="4564265"/>
            <a:ext cx="1223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ClrTx/>
              <a:buSzTx/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latin typeface="Arial" panose="020B0604020202020204" pitchFamily="34" charset="0"/>
              </a:defRPr>
            </a:lvl9pPr>
          </a:lstStyle>
          <a:p>
            <a:r>
              <a:rPr lang="zh-CN" altLang="en-US" dirty="0"/>
              <a:t>需求分析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3227680" y="4492828"/>
            <a:ext cx="1511300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3227680" y="4564265"/>
            <a:ext cx="1511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需求文档化</a:t>
            </a:r>
          </a:p>
        </p:txBody>
      </p:sp>
      <p:cxnSp>
        <p:nvCxnSpPr>
          <p:cNvPr id="22" name="直接连接符 23"/>
          <p:cNvCxnSpPr>
            <a:cxnSpLocks noChangeShapeType="1"/>
            <a:endCxn id="11" idx="0"/>
          </p:cNvCxnSpPr>
          <p:nvPr/>
        </p:nvCxnSpPr>
        <p:spPr bwMode="auto">
          <a:xfrm flipH="1">
            <a:off x="2651417" y="1871866"/>
            <a:ext cx="1584325" cy="53181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26"/>
          <p:cNvCxnSpPr>
            <a:cxnSpLocks noChangeShapeType="1"/>
            <a:stCxn id="11" idx="2"/>
          </p:cNvCxnSpPr>
          <p:nvPr/>
        </p:nvCxnSpPr>
        <p:spPr bwMode="auto">
          <a:xfrm flipH="1">
            <a:off x="779755" y="2908503"/>
            <a:ext cx="1871662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28"/>
          <p:cNvCxnSpPr>
            <a:cxnSpLocks noChangeShapeType="1"/>
            <a:stCxn id="11" idx="2"/>
            <a:endCxn id="18" idx="0"/>
          </p:cNvCxnSpPr>
          <p:nvPr/>
        </p:nvCxnSpPr>
        <p:spPr bwMode="auto">
          <a:xfrm flipH="1">
            <a:off x="2364080" y="2908503"/>
            <a:ext cx="287337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31"/>
          <p:cNvCxnSpPr>
            <a:cxnSpLocks noChangeShapeType="1"/>
            <a:stCxn id="11" idx="2"/>
            <a:endCxn id="20" idx="0"/>
          </p:cNvCxnSpPr>
          <p:nvPr/>
        </p:nvCxnSpPr>
        <p:spPr bwMode="auto">
          <a:xfrm>
            <a:off x="2651417" y="2908503"/>
            <a:ext cx="1331913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34"/>
          <p:cNvCxnSpPr>
            <a:cxnSpLocks noChangeShapeType="1"/>
            <a:endCxn id="11" idx="2"/>
          </p:cNvCxnSpPr>
          <p:nvPr/>
        </p:nvCxnSpPr>
        <p:spPr bwMode="auto">
          <a:xfrm flipH="1" flipV="1">
            <a:off x="2651417" y="2908503"/>
            <a:ext cx="3024188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37"/>
          <p:cNvCxnSpPr>
            <a:cxnSpLocks noChangeShapeType="1"/>
            <a:endCxn id="13" idx="0"/>
          </p:cNvCxnSpPr>
          <p:nvPr/>
        </p:nvCxnSpPr>
        <p:spPr bwMode="auto">
          <a:xfrm>
            <a:off x="5172367" y="1840116"/>
            <a:ext cx="2159000" cy="5635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矩形 27"/>
          <p:cNvSpPr/>
          <p:nvPr/>
        </p:nvSpPr>
        <p:spPr bwMode="auto">
          <a:xfrm>
            <a:off x="4851692" y="4492828"/>
            <a:ext cx="1295400" cy="503237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4923130" y="4564265"/>
            <a:ext cx="1223962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需求确认</a:t>
            </a:r>
          </a:p>
        </p:txBody>
      </p:sp>
      <p:cxnSp>
        <p:nvCxnSpPr>
          <p:cNvPr id="30" name="直接连接符 26"/>
          <p:cNvCxnSpPr>
            <a:cxnSpLocks noChangeShapeType="1"/>
          </p:cNvCxnSpPr>
          <p:nvPr/>
        </p:nvCxnSpPr>
        <p:spPr bwMode="auto">
          <a:xfrm flipH="1">
            <a:off x="5820067" y="2908503"/>
            <a:ext cx="1479550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28"/>
          <p:cNvCxnSpPr>
            <a:cxnSpLocks noChangeShapeType="1"/>
          </p:cNvCxnSpPr>
          <p:nvPr/>
        </p:nvCxnSpPr>
        <p:spPr bwMode="auto">
          <a:xfrm flipH="1">
            <a:off x="7156742" y="2908503"/>
            <a:ext cx="142875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连接符 31"/>
          <p:cNvCxnSpPr>
            <a:cxnSpLocks noChangeShapeType="1"/>
          </p:cNvCxnSpPr>
          <p:nvPr/>
        </p:nvCxnSpPr>
        <p:spPr bwMode="auto">
          <a:xfrm>
            <a:off x="7299617" y="2908503"/>
            <a:ext cx="752475" cy="935037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接连接符 34"/>
          <p:cNvCxnSpPr>
            <a:cxnSpLocks noChangeShapeType="1"/>
          </p:cNvCxnSpPr>
          <p:nvPr/>
        </p:nvCxnSpPr>
        <p:spPr bwMode="auto">
          <a:xfrm flipH="1" flipV="1">
            <a:off x="7299617" y="2908503"/>
            <a:ext cx="1616075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19"/>
          <p:cNvSpPr txBox="1">
            <a:spLocks noChangeArrowheads="1"/>
          </p:cNvSpPr>
          <p:nvPr/>
        </p:nvSpPr>
        <p:spPr bwMode="auto">
          <a:xfrm>
            <a:off x="5774030" y="3699078"/>
            <a:ext cx="909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/>
              <a:t>……</a:t>
            </a:r>
            <a:endParaRPr lang="zh-CN" altLang="en-US" b="1"/>
          </a:p>
        </p:txBody>
      </p:sp>
      <p:sp>
        <p:nvSpPr>
          <p:cNvPr id="35" name="TextBox 19"/>
          <p:cNvSpPr txBox="1">
            <a:spLocks noChangeArrowheads="1"/>
          </p:cNvSpPr>
          <p:nvPr/>
        </p:nvSpPr>
        <p:spPr bwMode="auto">
          <a:xfrm>
            <a:off x="6947192" y="3843540"/>
            <a:ext cx="145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/>
              <a:t>……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73383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4"/>
          <p:cNvSpPr/>
          <p:nvPr/>
        </p:nvSpPr>
        <p:spPr>
          <a:xfrm>
            <a:off x="5697537" y="5219728"/>
            <a:ext cx="4572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>
              <a:latin typeface="+mn-ea"/>
            </a:endParaRPr>
          </a:p>
        </p:txBody>
      </p:sp>
      <p:cxnSp>
        <p:nvCxnSpPr>
          <p:cNvPr id="36" name="Straight Arrow Connector 26"/>
          <p:cNvCxnSpPr/>
          <p:nvPr/>
        </p:nvCxnSpPr>
        <p:spPr>
          <a:xfrm>
            <a:off x="6154737" y="6046816"/>
            <a:ext cx="17526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8"/>
          <p:cNvCxnSpPr/>
          <p:nvPr/>
        </p:nvCxnSpPr>
        <p:spPr>
          <a:xfrm>
            <a:off x="896937" y="6438928"/>
            <a:ext cx="17526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29"/>
          <p:cNvCxnSpPr/>
          <p:nvPr/>
        </p:nvCxnSpPr>
        <p:spPr>
          <a:xfrm>
            <a:off x="896937" y="5600728"/>
            <a:ext cx="17526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4"/>
          <p:cNvSpPr txBox="1">
            <a:spLocks noChangeArrowheads="1"/>
          </p:cNvSpPr>
          <p:nvPr/>
        </p:nvSpPr>
        <p:spPr bwMode="auto">
          <a:xfrm>
            <a:off x="439737" y="5598705"/>
            <a:ext cx="22605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r>
              <a:rPr kumimoji="1" lang="en-US" altLang="ja-JP" sz="1800" dirty="0">
                <a:latin typeface="+mn-ea"/>
              </a:rPr>
              <a:t>(</a:t>
            </a:r>
            <a:r>
              <a:rPr kumimoji="1" lang="en-US" altLang="ja-JP" sz="1800" dirty="0" err="1">
                <a:latin typeface="+mn-ea"/>
              </a:rPr>
              <a:t>UserName</a:t>
            </a:r>
            <a:r>
              <a:rPr kumimoji="1" lang="en-US" altLang="ja-JP" sz="1800" dirty="0">
                <a:latin typeface="+mn-ea"/>
              </a:rPr>
              <a:t>: string)</a:t>
            </a:r>
            <a:endParaRPr kumimoji="1" lang="ja-JP" altLang="en-US" sz="1800" dirty="0">
              <a:latin typeface="+mn-ea"/>
            </a:endParaRPr>
          </a:p>
        </p:txBody>
      </p:sp>
      <p:sp>
        <p:nvSpPr>
          <p:cNvPr id="40" name="TextBox 35"/>
          <p:cNvSpPr txBox="1">
            <a:spLocks noChangeArrowheads="1"/>
          </p:cNvSpPr>
          <p:nvPr/>
        </p:nvSpPr>
        <p:spPr bwMode="auto">
          <a:xfrm>
            <a:off x="6078537" y="6089460"/>
            <a:ext cx="2512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r>
              <a:rPr kumimoji="1" lang="en-US" altLang="ja-JP" sz="1800" dirty="0">
                <a:latin typeface="+mn-ea"/>
              </a:rPr>
              <a:t>(</a:t>
            </a:r>
            <a:r>
              <a:rPr kumimoji="1" lang="en-US" altLang="ja-JP" sz="1800" dirty="0" err="1">
                <a:latin typeface="+mn-ea"/>
              </a:rPr>
              <a:t>AccessStatus</a:t>
            </a:r>
            <a:r>
              <a:rPr kumimoji="1" lang="en-US" altLang="ja-JP" sz="1800" dirty="0">
                <a:latin typeface="+mn-ea"/>
              </a:rPr>
              <a:t>: string)</a:t>
            </a:r>
            <a:endParaRPr kumimoji="1" lang="ja-JP" altLang="en-US" sz="1800" dirty="0">
              <a:latin typeface="+mn-ea"/>
            </a:endParaRPr>
          </a:p>
        </p:txBody>
      </p:sp>
      <p:sp>
        <p:nvSpPr>
          <p:cNvPr id="41" name="TextBox 39"/>
          <p:cNvSpPr txBox="1">
            <a:spLocks noChangeArrowheads="1"/>
          </p:cNvSpPr>
          <p:nvPr/>
        </p:nvSpPr>
        <p:spPr bwMode="auto">
          <a:xfrm>
            <a:off x="515937" y="6436905"/>
            <a:ext cx="21347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r>
              <a:rPr kumimoji="1" lang="en-US" altLang="ja-JP" sz="1800" dirty="0">
                <a:latin typeface="+mn-ea"/>
              </a:rPr>
              <a:t>(Password: string)</a:t>
            </a:r>
            <a:endParaRPr kumimoji="1" lang="ja-JP" altLang="en-US" sz="1800" dirty="0">
              <a:latin typeface="+mn-ea"/>
            </a:endParaRPr>
          </a:p>
        </p:txBody>
      </p:sp>
      <p:graphicFrame>
        <p:nvGraphicFramePr>
          <p:cNvPr id="42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957410"/>
              </p:ext>
            </p:extLst>
          </p:nvPr>
        </p:nvGraphicFramePr>
        <p:xfrm>
          <a:off x="3411537" y="4076728"/>
          <a:ext cx="2971800" cy="503710"/>
        </p:xfrm>
        <a:graphic>
          <a:graphicData uri="http://schemas.openxmlformats.org/drawingml/2006/table">
            <a:tbl>
              <a:tblPr/>
              <a:tblGrid>
                <a:gridCol w="59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7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D1</a:t>
                      </a:r>
                      <a:endParaRPr kumimoji="1" lang="ja-JP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User repository</a:t>
                      </a:r>
                      <a:endParaRPr kumimoji="1" lang="ja-JP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3" name="Straight Arrow Connector 45"/>
          <p:cNvCxnSpPr>
            <a:stCxn id="42" idx="2"/>
          </p:cNvCxnSpPr>
          <p:nvPr/>
        </p:nvCxnSpPr>
        <p:spPr>
          <a:xfrm flipH="1">
            <a:off x="4173537" y="4580438"/>
            <a:ext cx="723900" cy="63929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52"/>
          <p:cNvSpPr/>
          <p:nvPr/>
        </p:nvSpPr>
        <p:spPr>
          <a:xfrm>
            <a:off x="363537" y="5067328"/>
            <a:ext cx="2209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dirty="0">
                <a:solidFill>
                  <a:srgbClr val="C00000"/>
                </a:solidFill>
                <a:latin typeface="+mn-ea"/>
              </a:rPr>
              <a:t>myname</a:t>
            </a:r>
            <a:endParaRPr lang="ja-JP" altLang="en-US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5" name="Rectangle 31"/>
          <p:cNvSpPr/>
          <p:nvPr/>
        </p:nvSpPr>
        <p:spPr>
          <a:xfrm>
            <a:off x="363537" y="5905528"/>
            <a:ext cx="2209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>
                <a:solidFill>
                  <a:srgbClr val="C00000"/>
                </a:solidFill>
                <a:latin typeface="+mn-ea"/>
              </a:rPr>
              <a:t>12345678</a:t>
            </a:r>
            <a:endParaRPr lang="ja-JP" altLang="en-US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6" name="Rectangle 33"/>
          <p:cNvSpPr/>
          <p:nvPr/>
        </p:nvSpPr>
        <p:spPr>
          <a:xfrm>
            <a:off x="6028609" y="5524528"/>
            <a:ext cx="2093913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dirty="0">
                <a:solidFill>
                  <a:srgbClr val="C00000"/>
                </a:solidFill>
                <a:latin typeface="+mn-ea"/>
              </a:rPr>
              <a:t>Access granted</a:t>
            </a:r>
            <a:endParaRPr lang="ja-JP" altLang="en-US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7" name="Rectangle 41"/>
          <p:cNvSpPr/>
          <p:nvPr/>
        </p:nvSpPr>
        <p:spPr>
          <a:xfrm>
            <a:off x="6154737" y="5829328"/>
            <a:ext cx="2209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baseline="-25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8" name="Rectangle 42"/>
          <p:cNvSpPr/>
          <p:nvPr/>
        </p:nvSpPr>
        <p:spPr>
          <a:xfrm>
            <a:off x="2649537" y="5219728"/>
            <a:ext cx="4572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>
              <a:latin typeface="+mn-ea"/>
            </a:endParaRPr>
          </a:p>
        </p:txBody>
      </p:sp>
      <p:graphicFrame>
        <p:nvGraphicFramePr>
          <p:cNvPr id="4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9494541"/>
              </p:ext>
            </p:extLst>
          </p:nvPr>
        </p:nvGraphicFramePr>
        <p:xfrm>
          <a:off x="134937" y="1560109"/>
          <a:ext cx="8839200" cy="2407944"/>
        </p:xfrm>
        <a:graphic>
          <a:graphicData uri="http://schemas.openxmlformats.org/drawingml/2006/table">
            <a:tbl>
              <a:tblPr/>
              <a:tblGrid>
                <a:gridCol w="88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7838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Input (IN)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Invariants (INV)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Output (OT)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 variable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type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Sample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Store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variable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type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Sample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Store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UserName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myname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D1: User repository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AccessStatus</a:t>
                      </a: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 granted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-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Password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12345678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D1: User repository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AccessStatus</a:t>
                      </a: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 denied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-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Password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xxxy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D1: User repository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0" name="Content Placeholder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214254"/>
              </p:ext>
            </p:extLst>
          </p:nvPr>
        </p:nvGraphicFramePr>
        <p:xfrm>
          <a:off x="5087937" y="2247928"/>
          <a:ext cx="3903663" cy="371475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AccessStatus</a:t>
                      </a:r>
                      <a:endParaRPr kumimoji="1" lang="en-US" altLang="ja-JP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 granted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-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Content Placeholder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52727"/>
              </p:ext>
            </p:extLst>
          </p:nvPr>
        </p:nvGraphicFramePr>
        <p:xfrm>
          <a:off x="134937" y="2257453"/>
          <a:ext cx="3830638" cy="371475"/>
        </p:xfrm>
        <a:graphic>
          <a:graphicData uri="http://schemas.openxmlformats.org/drawingml/2006/table">
            <a:tbl>
              <a:tblPr/>
              <a:tblGrid>
                <a:gridCol w="88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UserName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myname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D1: User repository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Content Placeholder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93045"/>
              </p:ext>
            </p:extLst>
          </p:nvPr>
        </p:nvGraphicFramePr>
        <p:xfrm>
          <a:off x="134937" y="2552728"/>
          <a:ext cx="3830638" cy="371475"/>
        </p:xfrm>
        <a:graphic>
          <a:graphicData uri="http://schemas.openxmlformats.org/drawingml/2006/table">
            <a:tbl>
              <a:tblPr/>
              <a:tblGrid>
                <a:gridCol w="88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Password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12345678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D1: User repository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" name="Isosceles Triangle 40"/>
          <p:cNvSpPr/>
          <p:nvPr/>
        </p:nvSpPr>
        <p:spPr>
          <a:xfrm rot="5400000">
            <a:off x="-17463" y="2705128"/>
            <a:ext cx="304800" cy="152400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sp>
        <p:nvSpPr>
          <p:cNvPr id="54" name="Isosceles Triangle 23"/>
          <p:cNvSpPr/>
          <p:nvPr/>
        </p:nvSpPr>
        <p:spPr>
          <a:xfrm rot="5400000">
            <a:off x="-17463" y="2324128"/>
            <a:ext cx="304800" cy="152400"/>
          </a:xfrm>
          <a:prstGeom prst="triangl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sp>
        <p:nvSpPr>
          <p:cNvPr id="55" name="Isosceles Triangle 50"/>
          <p:cNvSpPr/>
          <p:nvPr/>
        </p:nvSpPr>
        <p:spPr>
          <a:xfrm rot="5400000">
            <a:off x="4935537" y="2324128"/>
            <a:ext cx="304800" cy="1524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sp>
        <p:nvSpPr>
          <p:cNvPr id="56" name="Rectangle 3"/>
          <p:cNvSpPr/>
          <p:nvPr/>
        </p:nvSpPr>
        <p:spPr>
          <a:xfrm>
            <a:off x="3106737" y="5219728"/>
            <a:ext cx="25908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dirty="0">
                <a:solidFill>
                  <a:srgbClr val="C00000"/>
                </a:solidFill>
                <a:latin typeface="+mn-ea"/>
              </a:rPr>
              <a:t>User authentication process</a:t>
            </a:r>
            <a:endParaRPr lang="ja-JP" altLang="en-US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935" y="886695"/>
            <a:ext cx="4629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 typeface="Wingdings" pitchFamily="2" charset="2"/>
              <a:buChar char="l"/>
            </a:pPr>
            <a:r>
              <a:rPr kumimoji="1"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kumimoji="1"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kumimoji="1"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做的</a:t>
            </a:r>
            <a:r>
              <a:rPr kumimoji="1"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IC</a:t>
            </a:r>
            <a:r>
              <a:rPr kumimoji="1"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卡软件垂直原型</a:t>
            </a:r>
            <a:endParaRPr kumimoji="1" lang="en-US" altLang="ja-JP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84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2" presetClass="exit" presetSubtype="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5" grpId="0"/>
      <p:bldP spid="45" grpId="1"/>
      <p:bldP spid="46" grpId="0"/>
      <p:bldP spid="47" grpId="0"/>
      <p:bldP spid="53" grpId="0" animBg="1"/>
      <p:bldP spid="54" grpId="0" animBg="1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3"/>
          <p:cNvSpPr/>
          <p:nvPr/>
        </p:nvSpPr>
        <p:spPr>
          <a:xfrm>
            <a:off x="3124200" y="5179762"/>
            <a:ext cx="25908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dirty="0">
                <a:solidFill>
                  <a:srgbClr val="C00000"/>
                </a:solidFill>
              </a:rPr>
              <a:t>User authentication process</a:t>
            </a:r>
            <a:endParaRPr lang="ja-JP" altLang="en-US" i="1" dirty="0">
              <a:solidFill>
                <a:srgbClr val="C00000"/>
              </a:solidFill>
            </a:endParaRPr>
          </a:p>
        </p:txBody>
      </p:sp>
      <p:sp>
        <p:nvSpPr>
          <p:cNvPr id="27" name="Rectangle 4"/>
          <p:cNvSpPr/>
          <p:nvPr/>
        </p:nvSpPr>
        <p:spPr>
          <a:xfrm>
            <a:off x="5715000" y="5179762"/>
            <a:ext cx="4572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cxnSp>
        <p:nvCxnSpPr>
          <p:cNvPr id="28" name="Straight Arrow Connector 26"/>
          <p:cNvCxnSpPr/>
          <p:nvPr/>
        </p:nvCxnSpPr>
        <p:spPr>
          <a:xfrm>
            <a:off x="6172200" y="6006850"/>
            <a:ext cx="17526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14400" y="6398962"/>
            <a:ext cx="17526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14400" y="5560762"/>
            <a:ext cx="1752600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4"/>
          <p:cNvSpPr txBox="1">
            <a:spLocks noChangeArrowheads="1"/>
          </p:cNvSpPr>
          <p:nvPr/>
        </p:nvSpPr>
        <p:spPr bwMode="auto">
          <a:xfrm>
            <a:off x="457200" y="5495675"/>
            <a:ext cx="1962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r>
              <a:rPr kumimoji="1" lang="en-US" altLang="ja-JP" sz="1800">
                <a:latin typeface="Calibri" pitchFamily="34" charset="0"/>
                <a:ea typeface="MS PGothic" pitchFamily="34" charset="-128"/>
              </a:rPr>
              <a:t>(UserName: string)</a:t>
            </a:r>
            <a:endParaRPr kumimoji="1" lang="ja-JP" altLang="en-US" sz="1800"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32" name="TextBox 35"/>
          <p:cNvSpPr txBox="1">
            <a:spLocks noChangeArrowheads="1"/>
          </p:cNvSpPr>
          <p:nvPr/>
        </p:nvSpPr>
        <p:spPr bwMode="auto">
          <a:xfrm>
            <a:off x="6096000" y="6017962"/>
            <a:ext cx="2170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r>
              <a:rPr kumimoji="1" lang="en-US" altLang="ja-JP" sz="1800">
                <a:latin typeface="Calibri" pitchFamily="34" charset="0"/>
                <a:ea typeface="MS PGothic" pitchFamily="34" charset="-128"/>
              </a:rPr>
              <a:t>(AccessStatus: string)</a:t>
            </a:r>
            <a:endParaRPr kumimoji="1" lang="ja-JP" altLang="en-US" sz="1800"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33" name="TextBox 39"/>
          <p:cNvSpPr txBox="1">
            <a:spLocks noChangeArrowheads="1"/>
          </p:cNvSpPr>
          <p:nvPr/>
        </p:nvSpPr>
        <p:spPr bwMode="auto">
          <a:xfrm>
            <a:off x="533400" y="6333875"/>
            <a:ext cx="1855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/>
            <a:r>
              <a:rPr kumimoji="1" lang="en-US" altLang="ja-JP" sz="1800">
                <a:latin typeface="Calibri" pitchFamily="34" charset="0"/>
                <a:ea typeface="MS PGothic" pitchFamily="34" charset="-128"/>
              </a:rPr>
              <a:t>(Password: string)</a:t>
            </a:r>
            <a:endParaRPr kumimoji="1" lang="ja-JP" altLang="en-US" sz="1800">
              <a:latin typeface="Calibri" pitchFamily="34" charset="0"/>
              <a:ea typeface="MS PGothic" pitchFamily="34" charset="-128"/>
            </a:endParaRPr>
          </a:p>
        </p:txBody>
      </p:sp>
      <p:graphicFrame>
        <p:nvGraphicFramePr>
          <p:cNvPr id="3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70837"/>
              </p:ext>
            </p:extLst>
          </p:nvPr>
        </p:nvGraphicFramePr>
        <p:xfrm>
          <a:off x="3294993" y="4031510"/>
          <a:ext cx="3105807" cy="496614"/>
        </p:xfrm>
        <a:graphic>
          <a:graphicData uri="http://schemas.openxmlformats.org/drawingml/2006/table">
            <a:tbl>
              <a:tblPr/>
              <a:tblGrid>
                <a:gridCol w="620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5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6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D1</a:t>
                      </a:r>
                      <a:endParaRPr kumimoji="1" lang="ja-JP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User repository</a:t>
                      </a:r>
                      <a:endParaRPr kumimoji="1" lang="ja-JP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7" name="Straight Arrow Connector 45"/>
          <p:cNvCxnSpPr/>
          <p:nvPr/>
        </p:nvCxnSpPr>
        <p:spPr>
          <a:xfrm flipH="1">
            <a:off x="4191000" y="4528124"/>
            <a:ext cx="762000" cy="65163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2"/>
          <p:cNvSpPr/>
          <p:nvPr/>
        </p:nvSpPr>
        <p:spPr>
          <a:xfrm>
            <a:off x="381000" y="5027362"/>
            <a:ext cx="2209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dirty="0">
                <a:solidFill>
                  <a:srgbClr val="C00000"/>
                </a:solidFill>
              </a:rPr>
              <a:t>myname</a:t>
            </a:r>
            <a:endParaRPr lang="ja-JP" altLang="en-US" dirty="0">
              <a:solidFill>
                <a:srgbClr val="C00000"/>
              </a:solidFill>
            </a:endParaRPr>
          </a:p>
        </p:txBody>
      </p:sp>
      <p:sp>
        <p:nvSpPr>
          <p:cNvPr id="59" name="Rectangle 31"/>
          <p:cNvSpPr/>
          <p:nvPr/>
        </p:nvSpPr>
        <p:spPr>
          <a:xfrm>
            <a:off x="381000" y="5865562"/>
            <a:ext cx="2209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dirty="0">
                <a:solidFill>
                  <a:srgbClr val="C00000"/>
                </a:solidFill>
              </a:rPr>
              <a:t>xxxy</a:t>
            </a:r>
            <a:endParaRPr lang="ja-JP" altLang="en-US" baseline="-25000" dirty="0">
              <a:solidFill>
                <a:srgbClr val="C00000"/>
              </a:solidFill>
            </a:endParaRPr>
          </a:p>
        </p:txBody>
      </p:sp>
      <p:sp>
        <p:nvSpPr>
          <p:cNvPr id="60" name="Rectangle 33"/>
          <p:cNvSpPr/>
          <p:nvPr/>
        </p:nvSpPr>
        <p:spPr>
          <a:xfrm>
            <a:off x="6172200" y="5484562"/>
            <a:ext cx="2209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dirty="0">
                <a:solidFill>
                  <a:srgbClr val="C00000"/>
                </a:solidFill>
              </a:rPr>
              <a:t>Access denied</a:t>
            </a:r>
            <a:endParaRPr lang="ja-JP" altLang="en-US" dirty="0">
              <a:solidFill>
                <a:srgbClr val="C00000"/>
              </a:solidFill>
            </a:endParaRPr>
          </a:p>
        </p:txBody>
      </p:sp>
      <p:sp>
        <p:nvSpPr>
          <p:cNvPr id="61" name="Rectangle 41"/>
          <p:cNvSpPr/>
          <p:nvPr/>
        </p:nvSpPr>
        <p:spPr>
          <a:xfrm>
            <a:off x="6172200" y="5789362"/>
            <a:ext cx="2209800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baseline="-25000" dirty="0">
              <a:solidFill>
                <a:srgbClr val="FF0000"/>
              </a:solidFill>
            </a:endParaRPr>
          </a:p>
        </p:txBody>
      </p:sp>
      <p:sp>
        <p:nvSpPr>
          <p:cNvPr id="62" name="Rectangle 42"/>
          <p:cNvSpPr/>
          <p:nvPr/>
        </p:nvSpPr>
        <p:spPr>
          <a:xfrm>
            <a:off x="2667000" y="5179762"/>
            <a:ext cx="4572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graphicFrame>
        <p:nvGraphicFramePr>
          <p:cNvPr id="6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09007"/>
              </p:ext>
            </p:extLst>
          </p:nvPr>
        </p:nvGraphicFramePr>
        <p:xfrm>
          <a:off x="152400" y="1246762"/>
          <a:ext cx="8839200" cy="2522244"/>
        </p:xfrm>
        <a:graphic>
          <a:graphicData uri="http://schemas.openxmlformats.org/drawingml/2006/table">
            <a:tbl>
              <a:tblPr/>
              <a:tblGrid>
                <a:gridCol w="88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17525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Input (IN)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Invariants (INV)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Output (OT)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 variable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type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Sample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Store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variable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type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Sample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Data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sng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Store</a:t>
                      </a:r>
                      <a:endParaRPr kumimoji="1" lang="ja-JP" altLang="en-US" sz="1400" b="1" i="0" u="sng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UserName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myname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D1: User repository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AccessStatus</a:t>
                      </a: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 granted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-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Password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12345678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D1: User repository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AccessStatus</a:t>
                      </a: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 denied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-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Password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xxxy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D1: User repository</a:t>
                      </a: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4" name="Content Placeholder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571748"/>
              </p:ext>
            </p:extLst>
          </p:nvPr>
        </p:nvGraphicFramePr>
        <p:xfrm>
          <a:off x="5105400" y="2632649"/>
          <a:ext cx="3903663" cy="371475"/>
        </p:xfrm>
        <a:graphic>
          <a:graphicData uri="http://schemas.openxmlformats.org/drawingml/2006/table">
            <a:tbl>
              <a:tblPr/>
              <a:tblGrid>
                <a:gridCol w="110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AccessStatus</a:t>
                      </a:r>
                      <a:endParaRPr kumimoji="1" lang="en-US" altLang="ja-JP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Access denied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-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Content Placeholder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73873"/>
              </p:ext>
            </p:extLst>
          </p:nvPr>
        </p:nvGraphicFramePr>
        <p:xfrm>
          <a:off x="152400" y="2327849"/>
          <a:ext cx="3830638" cy="371475"/>
        </p:xfrm>
        <a:graphic>
          <a:graphicData uri="http://schemas.openxmlformats.org/drawingml/2006/table">
            <a:tbl>
              <a:tblPr/>
              <a:tblGrid>
                <a:gridCol w="88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UserName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myname</a:t>
                      </a: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D1: User repository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Content Placeholder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78315"/>
              </p:ext>
            </p:extLst>
          </p:nvPr>
        </p:nvGraphicFramePr>
        <p:xfrm>
          <a:off x="152400" y="3004124"/>
          <a:ext cx="3830638" cy="371475"/>
        </p:xfrm>
        <a:graphic>
          <a:graphicData uri="http://schemas.openxmlformats.org/drawingml/2006/table">
            <a:tbl>
              <a:tblPr/>
              <a:tblGrid>
                <a:gridCol w="884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Password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string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xxxy</a:t>
                      </a: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itchFamily="34" charset="0"/>
                          <a:ea typeface="MS PGothic" pitchFamily="34" charset="-128"/>
                        </a:rPr>
                        <a:t>D1: User repository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itchFamily="34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7" name="Isosceles Triangle 40"/>
          <p:cNvSpPr/>
          <p:nvPr/>
        </p:nvSpPr>
        <p:spPr>
          <a:xfrm rot="5400000">
            <a:off x="0" y="3156524"/>
            <a:ext cx="304800" cy="1524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 dirty="0"/>
          </a:p>
        </p:txBody>
      </p:sp>
      <p:sp>
        <p:nvSpPr>
          <p:cNvPr id="68" name="Isosceles Triangle 23"/>
          <p:cNvSpPr/>
          <p:nvPr/>
        </p:nvSpPr>
        <p:spPr>
          <a:xfrm rot="5400000">
            <a:off x="0" y="2394524"/>
            <a:ext cx="304800" cy="1524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dirty="0"/>
          </a:p>
        </p:txBody>
      </p:sp>
      <p:sp>
        <p:nvSpPr>
          <p:cNvPr id="69" name="Isosceles Triangle 24"/>
          <p:cNvSpPr/>
          <p:nvPr/>
        </p:nvSpPr>
        <p:spPr>
          <a:xfrm rot="5400000">
            <a:off x="4953000" y="2708849"/>
            <a:ext cx="304800" cy="152400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57935" y="785097"/>
            <a:ext cx="4629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 typeface="Wingdings" pitchFamily="2" charset="2"/>
              <a:buChar char="l"/>
            </a:pPr>
            <a:r>
              <a:rPr kumimoji="1"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kumimoji="1"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kumimoji="1"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做的</a:t>
            </a:r>
            <a:r>
              <a:rPr kumimoji="1"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IC</a:t>
            </a:r>
            <a:r>
              <a:rPr kumimoji="1"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卡软件垂直原型</a:t>
            </a:r>
            <a:endParaRPr kumimoji="1" lang="en-US" altLang="ja-JP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77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2" presetClass="exit" presetSubtype="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59" grpId="0"/>
      <p:bldP spid="59" grpId="1"/>
      <p:bldP spid="60" grpId="0"/>
      <p:bldP spid="61" grpId="0"/>
      <p:bldP spid="67" grpId="0" animBg="1"/>
      <p:bldP spid="68" grpId="0" animBg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225121" y="1006764"/>
            <a:ext cx="8586370" cy="5216754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+mn-ea"/>
                <a:sym typeface="Times New Roman" panose="02020603050405020304" pitchFamily="18" charset="0"/>
              </a:rPr>
              <a:t>演化型原型</a:t>
            </a:r>
            <a:endParaRPr lang="en-US" altLang="zh-CN" b="1" dirty="0">
              <a:latin typeface="+mn-ea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检验核心功能是否符合预期</a:t>
            </a: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检验功能描述的完整性</a:t>
            </a: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检验原型中是否存在有逻辑错误的执行条件或功能</a:t>
            </a: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检验是否有冗余功能</a:t>
            </a:r>
            <a:endParaRPr lang="en-US" altLang="zh-CN" sz="2400" dirty="0">
              <a:latin typeface="+mn-ea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检验界面跳转的时序</a:t>
            </a: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检验场景和功能是否过于复杂</a:t>
            </a:r>
          </a:p>
          <a:p>
            <a:pPr algn="just">
              <a:buClr>
                <a:schemeClr val="accent2"/>
              </a:buClr>
              <a:buFont typeface="Wingdings" panose="05000000000000000000" pitchFamily="2" charset="2"/>
              <a:buChar char="u"/>
            </a:pP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306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384175" y="1392594"/>
            <a:ext cx="8077200" cy="4621359"/>
          </a:xfrm>
        </p:spPr>
        <p:txBody>
          <a:bodyPr/>
          <a:lstStyle/>
          <a:p>
            <a:pPr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助长急于求成的心理</a:t>
            </a: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用户通过对原型的观察，形成了错误的认知，人为缩短开发周期或产生需求大量变更等要求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None/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偏离需求分析本质</a:t>
            </a: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用户通过对原型的观察，过度关注了界面等表象因素，或过于关注算法细节等，轻视了“问题理解”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被性能假象误导</a:t>
            </a: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用户被原型系统执行时的性能误导，形成了对最终产品潜在性能的误判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1890" y="844047"/>
            <a:ext cx="370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软件原型方法的风险问题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558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192087" y="1385596"/>
            <a:ext cx="8759825" cy="4621359"/>
          </a:xfrm>
        </p:spPr>
        <p:txBody>
          <a:bodyPr/>
          <a:lstStyle/>
          <a:p>
            <a:pPr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助长急于求成的心理</a:t>
            </a: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用户通过对原型的观察，形成了错误的认知，人为缩短开发周期或产生需求大量变更等要求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None/>
            </a:pP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偏离需求分析本质</a:t>
            </a: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用户通过对原型的观察，过度关注了界面等表象因素，或过于关注算法细节等，轻视了“问题理解”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被性能假象误导</a:t>
            </a:r>
          </a:p>
          <a:p>
            <a:pPr marL="0" indent="0" algn="just">
              <a:lnSpc>
                <a:spcPct val="125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用户被原型系统执行时的性能误导，形成了对最终产品潜在性能的误判</a:t>
            </a:r>
            <a:endParaRPr lang="zh-CN" altLang="en-US" b="1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1890" y="844047"/>
            <a:ext cx="370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软件原型方法的正确认识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4650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141890" y="1602510"/>
            <a:ext cx="8669601" cy="4130675"/>
          </a:xfrm>
        </p:spPr>
        <p:txBody>
          <a:bodyPr/>
          <a:lstStyle/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把原型的研制和评估纳入项目整体，包括时间进度等因素估计</a:t>
            </a:r>
            <a:endParaRPr lang="en-US" altLang="zh-CN" sz="2000" dirty="0">
              <a:latin typeface="+mn-ea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对于所研制的原型，确定其使用目标和意义</a:t>
            </a: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任何一种原型的研制都是有过程的</a:t>
            </a:r>
            <a:endParaRPr lang="en-US" altLang="zh-CN" sz="2000" dirty="0">
              <a:latin typeface="+mn-ea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抛弃型的原型应尽可能压低成本快速完成</a:t>
            </a:r>
            <a:endParaRPr lang="zh-CN" altLang="en-US" sz="2400" dirty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1890" y="968497"/>
            <a:ext cx="370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软件原型方法的成功要素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026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8895062-B75B-4741-B0C5-CF90673BC99D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ED32F7-5C24-4763-B3A8-F70BCE8D6031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49576EC-DD95-46E1-87EA-8AE6A71359B4}"/>
              </a:ext>
            </a:extLst>
          </p:cNvPr>
          <p:cNvSpPr txBox="1">
            <a:spLocks noChangeArrowheads="1"/>
          </p:cNvSpPr>
          <p:nvPr/>
        </p:nvSpPr>
        <p:spPr>
          <a:xfrm>
            <a:off x="404909" y="1118799"/>
            <a:ext cx="8640763" cy="413067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优先级的评估问题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buClr>
                <a:schemeClr val="accent2"/>
              </a:buClr>
              <a:buNone/>
            </a:pP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  原型是对关键核心功能的分析确认手段，也是梳理功能优先级的过程</a:t>
            </a:r>
            <a:endParaRPr lang="en-US" altLang="zh-CN" sz="2000" dirty="0">
              <a:latin typeface="+mn-ea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优先级的考虑因素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开发时间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投入成本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人员因素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技术因素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风险因素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...</a:t>
            </a:r>
          </a:p>
          <a:p>
            <a:pPr marL="0" indent="0" algn="just">
              <a:buClr>
                <a:schemeClr val="accent2"/>
              </a:buClr>
              <a:buNone/>
            </a:pP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565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65314" y="1100138"/>
            <a:ext cx="8615549" cy="4130675"/>
          </a:xfrm>
        </p:spPr>
        <p:txBody>
          <a:bodyPr/>
          <a:lstStyle/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实践中的考虑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交付时间短且产品质量要求高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希望在原型阶段能尽早观察评估核心功能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在有限资源的情况下，优先级分析可以一定程度上解决需求冲突问题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可以作为一种平衡产品质量和成本的手段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569C05-0709-4FEB-8EB5-CF2F740E004B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7429A6-3C59-4875-9D68-C16B88AF8C36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83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141890" y="1017601"/>
            <a:ext cx="8617527" cy="4130675"/>
          </a:xfrm>
        </p:spPr>
        <p:txBody>
          <a:bodyPr/>
          <a:lstStyle/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实践中，为了避免过度高估功能优先级，通常可以反向操作，</a:t>
            </a: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即识别出低优先级的功能：</a:t>
            </a: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sym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某些功能可被成品或组件替代</a:t>
            </a:r>
          </a:p>
          <a:p>
            <a:pPr algn="just">
              <a:lnSpc>
                <a:spcPct val="125000"/>
              </a:lnSpc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 若舍弃该功能，其后果是否并不严重</a:t>
            </a:r>
          </a:p>
          <a:p>
            <a:pPr algn="just">
              <a:lnSpc>
                <a:spcPct val="125000"/>
              </a:lnSpc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 功能对业务本身是否有重大作用</a:t>
            </a: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 人员满意程度是否下降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u"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BCA972-5CA0-4163-9223-847D20D178DA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56F990-84B0-45BC-8171-9D7A7AEA2D2D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74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070424"/>
              </p:ext>
            </p:extLst>
          </p:nvPr>
        </p:nvGraphicFramePr>
        <p:xfrm>
          <a:off x="755650" y="2595418"/>
          <a:ext cx="7926532" cy="2466109"/>
        </p:xfrm>
        <a:graphic>
          <a:graphicData uri="http://schemas.openxmlformats.org/drawingml/2006/table">
            <a:tbl>
              <a:tblPr/>
              <a:tblGrid>
                <a:gridCol w="190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6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824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24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pitchFamily="34" charset="0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FB"/>
                    </a:solidFill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Important</a:t>
                      </a:r>
                      <a:endParaRPr kumimoji="0" lang="en-US" altLang="zh-CN" sz="24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FB"/>
                    </a:solidFill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Not Important</a:t>
                      </a:r>
                      <a:endParaRPr kumimoji="0" lang="en-US" altLang="zh-CN" sz="24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824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Urgent </a:t>
                      </a:r>
                      <a:endParaRPr kumimoji="0" lang="en-US" altLang="zh-CN" sz="24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FB"/>
                    </a:solidFill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High Priority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FB"/>
                    </a:solidFill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Don't do these!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461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Not Urgent </a:t>
                      </a:r>
                      <a:endParaRPr kumimoji="0" lang="en-US" altLang="zh-CN" sz="2400" b="1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FB"/>
                    </a:solidFill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Medium Priority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FB"/>
                    </a:solidFill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Low Priority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909" name="矩形 3"/>
          <p:cNvSpPr>
            <a:spLocks noChangeArrowheads="1"/>
          </p:cNvSpPr>
          <p:nvPr/>
        </p:nvSpPr>
        <p:spPr bwMode="auto">
          <a:xfrm>
            <a:off x="974003" y="1886559"/>
            <a:ext cx="7489825" cy="5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28600" indent="-228600" algn="just" defTabSz="9144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软件需求优先级的参考评价依据：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1EA316-3B37-4089-839B-0D2E387C2021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FD51BD-CCF6-4EF4-A7A9-D9C6516A61CB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727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796" y="2424537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软件需求的确认</a:t>
            </a:r>
          </a:p>
        </p:txBody>
      </p:sp>
      <p:sp>
        <p:nvSpPr>
          <p:cNvPr id="3" name="矩形 2"/>
          <p:cNvSpPr/>
          <p:nvPr/>
        </p:nvSpPr>
        <p:spPr>
          <a:xfrm>
            <a:off x="141890" y="168644"/>
            <a:ext cx="2207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本节课程内容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54733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95795" y="3266889"/>
            <a:ext cx="5106372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软件需求已经描述为文档，如何确认用户的需求是被正确且完整描述？</a:t>
            </a:r>
          </a:p>
        </p:txBody>
      </p:sp>
    </p:spTree>
    <p:extLst>
      <p:ext uri="{BB962C8B-B14F-4D97-AF65-F5344CB8AC3E}">
        <p14:creationId xmlns:p14="http://schemas.microsoft.com/office/powerpoint/2010/main" val="3591839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74951" y="1566575"/>
            <a:ext cx="7861300" cy="3448772"/>
          </a:xfrm>
        </p:spPr>
        <p:txBody>
          <a:bodyPr/>
          <a:lstStyle/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高优先级需求</a:t>
            </a:r>
            <a:r>
              <a:rPr lang="en-US" altLang="zh-CN" sz="2400" dirty="0">
                <a:latin typeface="+mn-ea"/>
                <a:sym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重要且紧急</a:t>
            </a:r>
            <a:endParaRPr lang="en-US" altLang="zh-CN" sz="2400" dirty="0">
              <a:latin typeface="+mn-ea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buClr>
                <a:schemeClr val="accent2"/>
              </a:buClr>
              <a:buNone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   </a:t>
            </a: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用户在当前版本就要求实现的功能</a:t>
            </a:r>
            <a:endParaRPr lang="zh-CN" altLang="en-US" sz="2400" dirty="0">
              <a:latin typeface="+mn-ea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中等优先级需求</a:t>
            </a:r>
            <a:r>
              <a:rPr lang="en-US" altLang="zh-CN" sz="2400" dirty="0">
                <a:latin typeface="+mn-ea"/>
                <a:sym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重要但并不紧急</a:t>
            </a:r>
            <a:endParaRPr lang="en-US" altLang="zh-CN" sz="2400" dirty="0">
              <a:latin typeface="+mn-ea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buClr>
                <a:schemeClr val="accent2"/>
              </a:buClr>
              <a:buNone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   </a:t>
            </a: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用户允许在后续版本实现的功能</a:t>
            </a:r>
            <a:endParaRPr lang="zh-CN" altLang="en-US" sz="2400" dirty="0">
              <a:latin typeface="+mn-ea"/>
              <a:sym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1259D7-A6A8-4A30-A175-EE82288C5ABB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19319D-F547-42F1-8D7B-A09538F8C10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245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74951" y="1566575"/>
            <a:ext cx="7861300" cy="3448772"/>
          </a:xfrm>
        </p:spPr>
        <p:txBody>
          <a:bodyPr/>
          <a:lstStyle/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低优先级需求</a:t>
            </a:r>
            <a:r>
              <a:rPr lang="en-US" altLang="zh-CN" sz="2400" dirty="0">
                <a:latin typeface="+mn-ea"/>
                <a:sym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不重要且不紧急</a:t>
            </a:r>
            <a:endParaRPr lang="en-US" altLang="zh-CN" sz="2400" dirty="0">
              <a:latin typeface="+mn-ea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buClr>
                <a:schemeClr val="accent2"/>
              </a:buClr>
              <a:buNone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   </a:t>
            </a: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当前版本中不实现也并不造成负面后果的功能，可能后续版本中也未必实现的功能</a:t>
            </a: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其他</a:t>
            </a:r>
            <a:r>
              <a:rPr lang="en-US" altLang="zh-CN" sz="2400" dirty="0">
                <a:latin typeface="+mn-ea"/>
                <a:sym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紧急但不重要</a:t>
            </a:r>
            <a:endParaRPr lang="en-US" altLang="zh-CN" sz="2400" dirty="0">
              <a:latin typeface="+mn-ea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buClr>
                <a:schemeClr val="accent2"/>
              </a:buClr>
              <a:buNone/>
            </a:pPr>
            <a:r>
              <a:rPr lang="zh-CN" altLang="en-US" sz="2400" dirty="0">
                <a:latin typeface="+mn-ea"/>
                <a:sym typeface="Times New Roman" panose="02020603050405020304" pitchFamily="18" charset="0"/>
              </a:rPr>
              <a:t>   </a:t>
            </a: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该功能可能引发管理风险但不创造价值，应考虑舍弃</a:t>
            </a:r>
            <a:endParaRPr lang="zh-CN" altLang="en-US" sz="2400" dirty="0">
              <a:latin typeface="+mn-ea"/>
              <a:sym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1259D7-A6A8-4A30-A175-EE82288C5ABB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19319D-F547-42F1-8D7B-A09538F8C10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1482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141890" y="1566575"/>
            <a:ext cx="8194361" cy="3448772"/>
          </a:xfrm>
        </p:spPr>
        <p:txBody>
          <a:bodyPr/>
          <a:lstStyle/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marL="0" indent="0" algn="just">
              <a:lnSpc>
                <a:spcPct val="125000"/>
              </a:lnSpc>
              <a:buClr>
                <a:schemeClr val="accent2"/>
              </a:buClr>
              <a:buNone/>
            </a:pPr>
            <a:r>
              <a:rPr lang="en-US" altLang="zh-CN" sz="2400" b="1" dirty="0">
                <a:latin typeface="+mn-ea"/>
                <a:sym typeface="Times New Roman" panose="02020603050405020304" pitchFamily="18" charset="0"/>
              </a:rPr>
              <a:t>        </a:t>
            </a:r>
            <a:r>
              <a:rPr lang="zh-CN" altLang="en-US" b="1" dirty="0">
                <a:latin typeface="+mn-ea"/>
                <a:sym typeface="Times New Roman" panose="02020603050405020304" pitchFamily="18" charset="0"/>
              </a:rPr>
              <a:t>问题：有没有可能，对需求的优先级进行量化？</a:t>
            </a:r>
            <a:endParaRPr lang="zh-CN" altLang="en-US" sz="2400" dirty="0">
              <a:latin typeface="+mn-ea"/>
              <a:sym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1259D7-A6A8-4A30-A175-EE82288C5ABB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19319D-F547-42F1-8D7B-A09538F8C10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B3A21D8-14F6-4E52-938F-22C98780C540}"/>
              </a:ext>
            </a:extLst>
          </p:cNvPr>
          <p:cNvSpPr txBox="1">
            <a:spLocks noChangeArrowheads="1"/>
          </p:cNvSpPr>
          <p:nvPr/>
        </p:nvSpPr>
        <p:spPr>
          <a:xfrm>
            <a:off x="1093613" y="3438331"/>
            <a:ext cx="6958706" cy="120365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量化的关键在于指标</a:t>
            </a: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指标的确立来源于对需求本身的认识</a:t>
            </a:r>
            <a:endParaRPr lang="zh-CN" altLang="en-US" sz="2400" dirty="0">
              <a:latin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2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1259D7-A6A8-4A30-A175-EE82288C5ABB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19319D-F547-42F1-8D7B-A09538F8C10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B3A21D8-14F6-4E52-938F-22C98780C540}"/>
              </a:ext>
            </a:extLst>
          </p:cNvPr>
          <p:cNvSpPr txBox="1">
            <a:spLocks noChangeArrowheads="1"/>
          </p:cNvSpPr>
          <p:nvPr/>
        </p:nvSpPr>
        <p:spPr>
          <a:xfrm>
            <a:off x="1214911" y="1889449"/>
            <a:ext cx="6958706" cy="120365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5000"/>
              </a:lnSpc>
              <a:buClr>
                <a:schemeClr val="accent2"/>
              </a:buClr>
              <a:buNone/>
            </a:pPr>
            <a:endParaRPr lang="zh-CN" altLang="en-US" sz="2400" dirty="0">
              <a:latin typeface="+mn-ea"/>
              <a:sym typeface="Times New Roman" panose="02020603050405020304" pitchFamily="18" charset="0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DE2318CC-6C47-41E4-B005-990E16381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5184039"/>
              </p:ext>
            </p:extLst>
          </p:nvPr>
        </p:nvGraphicFramePr>
        <p:xfrm>
          <a:off x="970383" y="215278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7876358-3795-46F7-A84C-528700216137}"/>
              </a:ext>
            </a:extLst>
          </p:cNvPr>
          <p:cNvSpPr txBox="1">
            <a:spLocks noChangeArrowheads="1"/>
          </p:cNvSpPr>
          <p:nvPr/>
        </p:nvSpPr>
        <p:spPr>
          <a:xfrm>
            <a:off x="244528" y="1385597"/>
            <a:ext cx="6958706" cy="120365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 对需求优先级的参考评价标准</a:t>
            </a:r>
            <a:endParaRPr lang="zh-CN" altLang="en-US" sz="2400" dirty="0">
              <a:latin typeface="+mn-ea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14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300510" y="1586204"/>
            <a:ext cx="8194361" cy="1203650"/>
          </a:xfrm>
        </p:spPr>
        <p:txBody>
          <a:bodyPr/>
          <a:lstStyle/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+mn-ea"/>
                <a:sym typeface="Times New Roman" panose="02020603050405020304" pitchFamily="18" charset="0"/>
              </a:rPr>
              <a:t> 效用分析指标</a:t>
            </a: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将需要标注优先级的需求条目、用例或功能点列表</a:t>
            </a:r>
            <a:endParaRPr lang="en-US" altLang="zh-CN" sz="2000" dirty="0">
              <a:latin typeface="+mn-ea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由用户代表评价每一条目若被接受的潜在收益</a:t>
            </a:r>
            <a:r>
              <a:rPr lang="en-US" altLang="zh-CN" sz="2000" dirty="0">
                <a:latin typeface="+mn-ea"/>
                <a:sym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benefit</a:t>
            </a:r>
            <a:r>
              <a:rPr lang="en-US" altLang="zh-CN" sz="2000" dirty="0">
                <a:latin typeface="+mn-ea"/>
                <a:sym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，给出</a:t>
            </a:r>
            <a:r>
              <a:rPr lang="en-US" altLang="zh-CN" sz="2000" dirty="0">
                <a:latin typeface="+mn-ea"/>
                <a:sym typeface="Times New Roman" panose="02020603050405020304" pitchFamily="18" charset="0"/>
              </a:rPr>
              <a:t>1-9</a:t>
            </a: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之间的评分</a:t>
            </a:r>
            <a:endParaRPr lang="en-US" altLang="zh-CN" sz="2000" dirty="0">
              <a:latin typeface="+mn-ea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由用户代表评价每一条目若被删除的潜在损失</a:t>
            </a:r>
            <a:r>
              <a:rPr lang="en-US" altLang="zh-CN" sz="2000" dirty="0">
                <a:latin typeface="+mn-ea"/>
                <a:sym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penalty</a:t>
            </a:r>
            <a:r>
              <a:rPr lang="en-US" altLang="zh-CN" sz="2000" dirty="0">
                <a:latin typeface="+mn-ea"/>
                <a:sym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，给出</a:t>
            </a:r>
            <a:r>
              <a:rPr lang="en-US" altLang="zh-CN" sz="2000" dirty="0">
                <a:latin typeface="+mn-ea"/>
                <a:sym typeface="Times New Roman" panose="02020603050405020304" pitchFamily="18" charset="0"/>
              </a:rPr>
              <a:t>1-9</a:t>
            </a: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之间的评分</a:t>
            </a:r>
            <a:endParaRPr lang="en-US" altLang="zh-CN" sz="2000" dirty="0">
              <a:latin typeface="+mn-ea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/>
            </a:pP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计算每一个条目的价值（</a:t>
            </a:r>
            <a:r>
              <a:rPr lang="en-US" altLang="zh-CN" sz="2000" dirty="0">
                <a:latin typeface="+mn-ea"/>
                <a:sym typeface="Times New Roman" panose="02020603050405020304" pitchFamily="18" charset="0"/>
              </a:rPr>
              <a:t>value</a:t>
            </a:r>
            <a:r>
              <a:rPr lang="zh-CN" altLang="en-US" sz="2000" dirty="0">
                <a:latin typeface="+mn-ea"/>
                <a:sym typeface="Times New Roman" panose="02020603050405020304" pitchFamily="18" charset="0"/>
              </a:rPr>
              <a:t>），价值由收益和损失分数累计所得</a:t>
            </a:r>
            <a:endParaRPr lang="en-US" altLang="zh-CN" sz="2000" dirty="0">
              <a:latin typeface="+mn-ea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/>
            </a:pP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/>
            </a:pPr>
            <a:endParaRPr lang="en-US" altLang="zh-CN" sz="2400" b="1" dirty="0">
              <a:latin typeface="+mn-ea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/>
            </a:pPr>
            <a:endParaRPr lang="zh-CN" altLang="en-US" sz="2400" dirty="0">
              <a:latin typeface="+mn-ea"/>
              <a:sym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1259D7-A6A8-4A30-A175-EE82288C5ABB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19319D-F547-42F1-8D7B-A09538F8C10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618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300510" y="721046"/>
            <a:ext cx="8194361" cy="1203650"/>
          </a:xfrm>
        </p:spPr>
        <p:txBody>
          <a:bodyPr/>
          <a:lstStyle/>
          <a:p>
            <a:pPr algn="just">
              <a:lnSpc>
                <a:spcPct val="125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 效用分析指标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 startAt="5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由开发团队评估实现每一条目的成本（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cost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），给出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1-9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之间的评分，分数越高则表示成本投入越大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 startAt="5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由开发团队评估实现每一条目的风险（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risk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），给出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1-9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之间的评分，分数越高则表示风险越大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 startAt="5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当每一条目评分完成后，可依据如下公式计算其优先级：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 startAt="5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 startAt="5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 startAt="5"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 startAt="5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实践中，可以适当设置权重（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weight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 startAt="5"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indent="-457200" algn="just">
              <a:lnSpc>
                <a:spcPct val="125000"/>
              </a:lnSpc>
              <a:buClr>
                <a:schemeClr val="accent2"/>
              </a:buClr>
              <a:buFont typeface="+mj-lt"/>
              <a:buAutoNum type="arabicPeriod" startAt="5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1259D7-A6A8-4A30-A175-EE82288C5ABB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19319D-F547-42F1-8D7B-A09538F8C10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软件原型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F0BDB85-0BFE-4F13-B375-AB0563E8A5B7}"/>
              </a:ext>
            </a:extLst>
          </p:cNvPr>
          <p:cNvSpPr txBox="1">
            <a:spLocks noChangeArrowheads="1"/>
          </p:cNvSpPr>
          <p:nvPr/>
        </p:nvSpPr>
        <p:spPr>
          <a:xfrm>
            <a:off x="286616" y="3947705"/>
            <a:ext cx="8570768" cy="5357812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priority=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  %     </a:t>
            </a:r>
            <a:b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                  (cost % * cost weight) + (risk % * risk weight)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5985B0-EEE4-4E48-9F6F-BEA8BAF58302}"/>
              </a:ext>
            </a:extLst>
          </p:cNvPr>
          <p:cNvSpPr txBox="1"/>
          <p:nvPr/>
        </p:nvSpPr>
        <p:spPr>
          <a:xfrm>
            <a:off x="1634139" y="3820908"/>
            <a:ext cx="642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980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261256" y="753196"/>
            <a:ext cx="7775575" cy="5351607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危化品管理系统的需求优先级分析</a:t>
            </a:r>
          </a:p>
        </p:txBody>
      </p:sp>
      <p:graphicFrame>
        <p:nvGraphicFramePr>
          <p:cNvPr id="35843" name="Group 3"/>
          <p:cNvGraphicFramePr>
            <a:graphicFrameLocks noGrp="1"/>
          </p:cNvGraphicFramePr>
          <p:nvPr>
            <p:extLst/>
          </p:nvPr>
        </p:nvGraphicFramePr>
        <p:xfrm>
          <a:off x="141890" y="1205758"/>
          <a:ext cx="8882743" cy="5420852"/>
        </p:xfrm>
        <a:graphic>
          <a:graphicData uri="http://schemas.openxmlformats.org/drawingml/2006/table">
            <a:tbl>
              <a:tblPr/>
              <a:tblGrid>
                <a:gridCol w="168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9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8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1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99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5513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Weights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0.5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326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Feature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Benefit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Penalty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Total Value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Value %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Cost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Cost %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Risk </a:t>
                      </a: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Risk %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Priority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238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Print a material safety data sheet.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4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8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5.2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2.7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3.0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1.22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919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 startAt="2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Query status of a vendor order.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8.4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5.4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3.0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1.21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530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 startAt="3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Generate a Chemical Stockroom inventory report.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9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7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16.1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13.5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9.1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0.89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2326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 startAt="4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See history of a specific chemical container.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9.7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8.1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6.1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0.87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A267ECB-C2D3-49CB-BD83-2F75ABECB1E3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B78CCC-9C9C-4359-9A40-81B938D09BB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2">
            <a:extLst>
              <a:ext uri="{FF2B5EF4-FFF2-40B4-BE49-F238E27FC236}">
                <a16:creationId xmlns:a16="http://schemas.microsoft.com/office/drawing/2014/main" id="{527FA1E0-59DE-4C48-BB90-B6D84652F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5753" y="1483568"/>
            <a:ext cx="3400100" cy="5196684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8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456256"/>
            <a:ext cx="8196989" cy="5401744"/>
          </a:xfrm>
          <a:prstGeom prst="rect">
            <a:avLst/>
          </a:prstGeom>
        </p:spPr>
      </p:pic>
      <p:sp>
        <p:nvSpPr>
          <p:cNvPr id="8" name="矩形 82"/>
          <p:cNvSpPr>
            <a:spLocks noChangeArrowheads="1"/>
          </p:cNvSpPr>
          <p:nvPr/>
        </p:nvSpPr>
        <p:spPr bwMode="auto">
          <a:xfrm>
            <a:off x="3312318" y="1456256"/>
            <a:ext cx="4159899" cy="5401744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8D3DB94-9B8E-4D02-95C2-A8B07147F6E3}"/>
              </a:ext>
            </a:extLst>
          </p:cNvPr>
          <p:cNvSpPr txBox="1">
            <a:spLocks noChangeArrowheads="1"/>
          </p:cNvSpPr>
          <p:nvPr/>
        </p:nvSpPr>
        <p:spPr>
          <a:xfrm>
            <a:off x="261256" y="753196"/>
            <a:ext cx="7775575" cy="5351607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危化品管理系统的需求优先级分析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F6608E-3488-450B-B2AB-A7BFD64BFC03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9308C2-411A-430B-90AE-C056A77721E9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8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261256" y="753196"/>
            <a:ext cx="7775575" cy="5351607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危化品管理系统的需求优先级分析</a:t>
            </a:r>
          </a:p>
        </p:txBody>
      </p:sp>
      <p:graphicFrame>
        <p:nvGraphicFramePr>
          <p:cNvPr id="35843" name="Group 3"/>
          <p:cNvGraphicFramePr>
            <a:graphicFrameLocks noGrp="1"/>
          </p:cNvGraphicFramePr>
          <p:nvPr>
            <p:extLst/>
          </p:nvPr>
        </p:nvGraphicFramePr>
        <p:xfrm>
          <a:off x="141890" y="1205758"/>
          <a:ext cx="8882743" cy="5420852"/>
        </p:xfrm>
        <a:graphic>
          <a:graphicData uri="http://schemas.openxmlformats.org/drawingml/2006/table">
            <a:tbl>
              <a:tblPr/>
              <a:tblGrid>
                <a:gridCol w="168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9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8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1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99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5513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Weights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0.5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326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Feature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Benefit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Penalty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Total Value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Value %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Cost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Cost %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Risk </a:t>
                      </a: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Risk %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Priority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238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Print a material safety data sheet.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4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8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5.2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2.7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3.0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1.22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919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 startAt="2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Query status of a vendor order.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8.4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5.4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3.0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1.21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530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 startAt="3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Generate a Chemical Stockroom inventory report.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9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7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16.1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13.5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9.1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0.89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2326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 startAt="4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See history of a specific chemical container.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9.7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8.1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6.1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0.87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AA267ECB-C2D3-49CB-BD83-2F75ABECB1E3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B78CCC-9C9C-4359-9A40-81B938D09BB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2">
            <a:extLst>
              <a:ext uri="{FF2B5EF4-FFF2-40B4-BE49-F238E27FC236}">
                <a16:creationId xmlns:a16="http://schemas.microsoft.com/office/drawing/2014/main" id="{527FA1E0-59DE-4C48-BB90-B6D84652F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390" y="1483568"/>
            <a:ext cx="2569675" cy="5196684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29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01" y="1286587"/>
            <a:ext cx="6281289" cy="54564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800"/>
            <a:ext cx="2737301" cy="5393026"/>
          </a:xfrm>
          <a:prstGeom prst="rect">
            <a:avLst/>
          </a:prstGeom>
        </p:spPr>
      </p:pic>
      <p:sp>
        <p:nvSpPr>
          <p:cNvPr id="9" name="矩形 82"/>
          <p:cNvSpPr>
            <a:spLocks noChangeArrowheads="1"/>
          </p:cNvSpPr>
          <p:nvPr/>
        </p:nvSpPr>
        <p:spPr bwMode="auto">
          <a:xfrm>
            <a:off x="2561213" y="1286587"/>
            <a:ext cx="1333935" cy="518982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35ECD40-D8DD-4E5B-911A-010836299C35}"/>
              </a:ext>
            </a:extLst>
          </p:cNvPr>
          <p:cNvSpPr txBox="1">
            <a:spLocks noChangeArrowheads="1"/>
          </p:cNvSpPr>
          <p:nvPr/>
        </p:nvSpPr>
        <p:spPr>
          <a:xfrm>
            <a:off x="261256" y="753196"/>
            <a:ext cx="7775575" cy="5351607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危化品管理系统的需求优先级分析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803B4B-F1A5-4E11-9D75-FBD1E746410B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DF27AB-C9AF-4BDB-B4A7-4445699EEC5B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534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89" y="168644"/>
            <a:ext cx="337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软件需求的确认与验证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75589" y="228646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09448" y="1284031"/>
            <a:ext cx="7993118" cy="58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zh-CN" altLang="en-US" sz="2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需求确认问题的表象与本质</a:t>
            </a:r>
            <a:endParaRPr lang="en-US" altLang="zh-CN" sz="2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1918" y="1898213"/>
            <a:ext cx="789064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buFont typeface="Arial" pitchFamily="34" charset="0"/>
              <a:buChar char="•"/>
            </a:pPr>
            <a:r>
              <a:rPr lang="zh-CN" altLang="en-US" sz="22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表象：</a:t>
            </a:r>
            <a:r>
              <a:rPr lang="zh-CN" altLang="en-US" sz="22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确保文档中描述的用户需求是足够充分而且准确的</a:t>
            </a:r>
            <a:endParaRPr lang="en-US" altLang="zh-CN" sz="2200" dirty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Arial" pitchFamily="34" charset="0"/>
            </a:endParaRPr>
          </a:p>
          <a:p>
            <a:pPr marL="457200" indent="-457200">
              <a:lnSpc>
                <a:spcPct val="125000"/>
              </a:lnSpc>
              <a:buFont typeface="Arial" pitchFamily="34" charset="0"/>
              <a:buChar char="•"/>
            </a:pPr>
            <a:r>
              <a:rPr lang="zh-CN" altLang="en-US" sz="22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本质：</a:t>
            </a:r>
            <a:r>
              <a:rPr lang="zh-CN" altLang="en-US" sz="22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文档内容与用户内心期望之间的比较</a:t>
            </a:r>
            <a:endParaRPr lang="en-US" altLang="zh-CN" sz="2200" dirty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0" y="4681955"/>
            <a:ext cx="13906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57192" y="3324645"/>
            <a:ext cx="3568826" cy="91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eaLnBrk="1" hangingPunct="1">
              <a:lnSpc>
                <a:spcPct val="125000"/>
              </a:lnSpc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用户领域知识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25000"/>
              </a:lnSpc>
              <a:buFont typeface="Arial" pitchFamily="34" charset="0"/>
              <a:buNone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速度，姿态，位移，价格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…</a:t>
            </a:r>
            <a:endParaRPr lang="zh-CN" altLang="en-US" sz="22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01" y="4504924"/>
            <a:ext cx="160655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5585261" y="5067985"/>
            <a:ext cx="2838504" cy="125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5pPr>
            <a:lvl6pPr marL="25146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6pPr>
            <a:lvl7pPr marL="29718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7pPr>
            <a:lvl8pPr marL="34290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8pPr>
            <a:lvl9pPr marL="3886200" indent="-228600"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Arial" pitchFamily="34" charset="0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软件工程师撰写的需求文档：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25000"/>
              </a:lnSpc>
              <a:buFont typeface="Arial" pitchFamily="34" charset="0"/>
              <a:buNone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功能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, 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变量，参数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…</a:t>
            </a:r>
            <a:endParaRPr lang="zh-CN" altLang="en-US" sz="22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44" y="3175813"/>
            <a:ext cx="2090738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箭头连接符 12"/>
          <p:cNvCxnSpPr/>
          <p:nvPr/>
        </p:nvCxnSpPr>
        <p:spPr>
          <a:xfrm>
            <a:off x="3872896" y="4511839"/>
            <a:ext cx="1571625" cy="1587"/>
          </a:xfrm>
          <a:prstGeom prst="straightConnector1">
            <a:avLst/>
          </a:prstGeom>
          <a:ln w="92075">
            <a:solidFill>
              <a:schemeClr val="accent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84416" y="4706065"/>
            <a:ext cx="1344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</a:rPr>
              <a:t>怎么比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301035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53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261256" y="753196"/>
            <a:ext cx="7775575" cy="5351607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危化品管理系统的需求优先级分析</a:t>
            </a:r>
          </a:p>
        </p:txBody>
      </p:sp>
      <p:graphicFrame>
        <p:nvGraphicFramePr>
          <p:cNvPr id="3584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330110"/>
              </p:ext>
            </p:extLst>
          </p:nvPr>
        </p:nvGraphicFramePr>
        <p:xfrm>
          <a:off x="141890" y="1205758"/>
          <a:ext cx="8882743" cy="5420852"/>
        </p:xfrm>
        <a:graphic>
          <a:graphicData uri="http://schemas.openxmlformats.org/drawingml/2006/table">
            <a:tbl>
              <a:tblPr/>
              <a:tblGrid>
                <a:gridCol w="168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99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88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1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99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5513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Weights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0.5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endParaRPr kumimoji="0" lang="zh-CN" altLang="zh-CN" sz="12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326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Feature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Benefit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Penalty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Total Value 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Value %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Cost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Cost %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Relative Risk </a:t>
                      </a: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Risk %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Priority 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238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Print a material safety data sheet.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4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8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5.2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2.7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3.0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1.22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3919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 startAt="2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Query status of a vendor order.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8.4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5.4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3.0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1.21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1530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 startAt="3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Generate a Chemical Stockroom inventory report.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9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7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16.1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13.5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9.1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0.89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2326"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AutoNum type="arabicPeriod" startAt="4"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See history of a specific chemical container.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15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9.7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3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8.1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2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6.1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1pPr>
                      <a:lvl2pPr indent="12382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2pPr>
                      <a:lvl3pPr indent="241300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3pPr>
                      <a:lvl4pPr indent="127000" defTabSz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5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4pPr>
                      <a:lvl5pPr indent="15875" defTabSz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5pPr>
                      <a:lvl6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6pPr>
                      <a:lvl7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7pPr>
                      <a:lvl8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8pPr>
                      <a:lvl9pPr indent="15875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Zapf Dingbats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  <a:sym typeface="Arial" pitchFamily="3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2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  <a:sym typeface="Arial" pitchFamily="34" charset="0"/>
                        </a:rPr>
                        <a:t>0.87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42333" marR="42333" marT="21167" marB="2116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922" name="矩形 82"/>
          <p:cNvSpPr>
            <a:spLocks noChangeArrowheads="1"/>
          </p:cNvSpPr>
          <p:nvPr/>
        </p:nvSpPr>
        <p:spPr bwMode="auto">
          <a:xfrm>
            <a:off x="1675753" y="1483568"/>
            <a:ext cx="2569675" cy="5196684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35923" name="矩形 83"/>
          <p:cNvSpPr>
            <a:spLocks noChangeArrowheads="1"/>
          </p:cNvSpPr>
          <p:nvPr/>
        </p:nvSpPr>
        <p:spPr bwMode="auto">
          <a:xfrm>
            <a:off x="5150498" y="1483568"/>
            <a:ext cx="727788" cy="5200021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35924" name="矩形 84"/>
          <p:cNvSpPr>
            <a:spLocks noChangeArrowheads="1"/>
          </p:cNvSpPr>
          <p:nvPr/>
        </p:nvSpPr>
        <p:spPr bwMode="auto">
          <a:xfrm>
            <a:off x="6623842" y="1522017"/>
            <a:ext cx="727788" cy="516157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267ECB-C2D3-49CB-BD83-2F75ABECB1E3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B78CCC-9C9C-4359-9A40-81B938D09BB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37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22" grpId="0" bldLvl="0" animBg="1" autoUpdateAnimBg="0"/>
      <p:bldP spid="35923" grpId="0" bldLvl="0" animBg="1" autoUpdateAnimBg="0"/>
      <p:bldP spid="35924" grpId="0" bldLvl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301" y="1290690"/>
            <a:ext cx="6281289" cy="54564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800"/>
            <a:ext cx="2737301" cy="5393026"/>
          </a:xfrm>
          <a:prstGeom prst="rect">
            <a:avLst/>
          </a:prstGeom>
        </p:spPr>
      </p:pic>
      <p:sp>
        <p:nvSpPr>
          <p:cNvPr id="9" name="矩形 82"/>
          <p:cNvSpPr>
            <a:spLocks noChangeArrowheads="1"/>
          </p:cNvSpPr>
          <p:nvPr/>
        </p:nvSpPr>
        <p:spPr bwMode="auto">
          <a:xfrm>
            <a:off x="7684654" y="1523999"/>
            <a:ext cx="1333935" cy="518982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72F5563-BF15-47AE-ACFF-5EE0DED5C993}"/>
              </a:ext>
            </a:extLst>
          </p:cNvPr>
          <p:cNvSpPr txBox="1">
            <a:spLocks noChangeArrowheads="1"/>
          </p:cNvSpPr>
          <p:nvPr/>
        </p:nvSpPr>
        <p:spPr>
          <a:xfrm>
            <a:off x="261256" y="753196"/>
            <a:ext cx="7775575" cy="5351607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危化品管理系统的需求优先级分析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76ED1-8153-4D19-AFED-8C6E43242253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DACA33-579C-41EC-9612-1F8E84C83C93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25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3802" y="2520390"/>
            <a:ext cx="8796998" cy="2871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zh-CN" altLang="en-US" sz="2400" b="1" dirty="0">
                <a:latin typeface="+mn-ea"/>
              </a:rPr>
              <a:t>需求优先级的进一步说明：</a:t>
            </a:r>
            <a:endParaRPr lang="en-US" altLang="zh-CN" sz="2400" b="1" dirty="0">
              <a:latin typeface="+mn-ea"/>
            </a:endParaRPr>
          </a:p>
          <a:p>
            <a:pPr marL="228600" indent="-228600" algn="just" defTabSz="9144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</a:rPr>
              <a:t>勿过分解读</a:t>
            </a:r>
            <a:endParaRPr lang="en-US" altLang="zh-CN" sz="2400" b="1" dirty="0">
              <a:latin typeface="+mn-ea"/>
            </a:endParaRPr>
          </a:p>
          <a:p>
            <a:pPr marL="228600" indent="-228600" algn="just" defTabSz="9144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</a:rPr>
              <a:t>关键是权重的制定</a:t>
            </a:r>
            <a:endParaRPr lang="en-US" altLang="zh-CN" sz="2400" b="1" dirty="0">
              <a:latin typeface="+mn-ea"/>
            </a:endParaRPr>
          </a:p>
          <a:p>
            <a:pPr marL="228600" indent="-228600" algn="just" defTabSz="9144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</a:rPr>
              <a:t>关注其差异和背后的意义</a:t>
            </a:r>
            <a:endParaRPr lang="en-US" altLang="zh-CN" sz="2400" b="1" dirty="0">
              <a:latin typeface="+mn-ea"/>
            </a:endParaRPr>
          </a:p>
          <a:p>
            <a:pPr marL="228600" indent="-228600" algn="just" defTabSz="9144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+mn-ea"/>
              </a:rPr>
              <a:t>引导软件原型的分析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F7EC81-4813-4A2A-A782-4B124AFFCC07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7DBE39-F727-401F-855D-51ABF96F5723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985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83585" y="1966479"/>
            <a:ext cx="8176829" cy="252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3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有些软件可能没有界面，并且也难以用图形表示功能，则原型法如何实施？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spcAft>
                <a:spcPts val="3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342900" indent="-342900" algn="just">
              <a:lnSpc>
                <a:spcPct val="130000"/>
              </a:lnSpc>
              <a:spcAft>
                <a:spcPts val="3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软件原型有没有可以“执行”的方式，用来支撑需求测试等动态的需求确认与验证活动？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78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99469" y="5360227"/>
            <a:ext cx="5657015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软件的核心部分满足演化式原型的条件</a:t>
            </a:r>
            <a:endParaRPr lang="en-US" altLang="zh-CN" sz="24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配置模拟运行的环境</a:t>
            </a:r>
          </a:p>
        </p:txBody>
      </p:sp>
      <p:sp>
        <p:nvSpPr>
          <p:cNvPr id="10" name="矩形 9"/>
          <p:cNvSpPr/>
          <p:nvPr/>
        </p:nvSpPr>
        <p:spPr>
          <a:xfrm>
            <a:off x="683697" y="5395073"/>
            <a:ext cx="1415772" cy="511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  <a:buClr>
                <a:schemeClr val="accent1"/>
              </a:buClr>
              <a:buSzPct val="100000"/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模拟运行</a:t>
            </a:r>
            <a:endParaRPr lang="en-US" altLang="zh-CN" sz="2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856" y="2440711"/>
            <a:ext cx="3675251" cy="22751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572000" y="1897573"/>
            <a:ext cx="4213295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buClr>
                <a:schemeClr val="accent1"/>
              </a:buClr>
              <a:buSzPct val="100000"/>
              <a:defRPr/>
            </a:pPr>
            <a:r>
              <a:rPr lang="zh-CN" altLang="en-US" sz="2000" b="1" dirty="0">
                <a:solidFill>
                  <a:schemeClr val="accent2"/>
                </a:solidFill>
                <a:latin typeface="+mn-ea"/>
                <a:sym typeface="Times New Roman" panose="02020603050405020304" pitchFamily="18" charset="0"/>
              </a:rPr>
              <a:t>例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：可以在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PC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机上模拟游戏机环境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028" name="Picture 4" descr="https://gimg2.baidu.com/image_search/src=http%3A%2F%2F5b0988e595225.cdn.sohucs.com%2Fimages%2F20181220%2F3cc17531cc2345d5986f818f1fbbad74.gif&amp;refer=http%3A%2F%2F5b0988e595225.cdn.sohucs.com&amp;app=2002&amp;size=f9999,10000&amp;q=a80&amp;n=0&amp;g=0n&amp;fmt=jpeg?sec=1623247856&amp;t=0accefaf7bae74bbdc1c8ca8bd13e41d">
            <a:extLst>
              <a:ext uri="{FF2B5EF4-FFF2-40B4-BE49-F238E27FC236}">
                <a16:creationId xmlns:a16="http://schemas.microsoft.com/office/drawing/2014/main" id="{8C437789-AA2C-49EF-91AC-3B6972E752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5" y="1211924"/>
            <a:ext cx="40671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9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770A6075-B3C7-5B45-8EDF-F4C5CB0FD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882" y="654657"/>
            <a:ext cx="5928237" cy="7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081" tIns="40041" rIns="80081" bIns="40041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eaLnBrk="1" hangingPunct="1"/>
            <a:r>
              <a:rPr lang="zh-CN" altLang="en-US" sz="3153" dirty="0">
                <a:solidFill>
                  <a:schemeClr val="bg1"/>
                </a:solidFill>
                <a:latin typeface="Segoe UI" panose="020B0502040204020203" pitchFamily="34" charset="0"/>
                <a:ea typeface="宋体" panose="02010600030101010101" pitchFamily="2" charset="-122"/>
                <a:sym typeface="Segoe UI" panose="020B0502040204020203" pitchFamily="34" charset="0"/>
              </a:rPr>
              <a:t>方法框架</a:t>
            </a:r>
            <a:endParaRPr lang="zh-CN" altLang="en-US" sz="3153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62FB23-DF68-6F45-B691-225BE2E7A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" y="1915485"/>
            <a:ext cx="9068382" cy="37948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7BA882-BFE7-4075-B692-51A2D360A544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7F2F7E-3674-4958-BC90-C2A678DB5C49}"/>
              </a:ext>
            </a:extLst>
          </p:cNvPr>
          <p:cNvSpPr/>
          <p:nvPr/>
        </p:nvSpPr>
        <p:spPr>
          <a:xfrm>
            <a:off x="1745571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0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7179" y="236726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06731" y="1596356"/>
            <a:ext cx="2449751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FF0000"/>
              </a:buClr>
              <a:defRPr/>
            </a:pPr>
            <a:r>
              <a:rPr lang="zh-CN" altLang="en-US" sz="3200" b="1" dirty="0">
                <a:solidFill>
                  <a:schemeClr val="accent2"/>
                </a:solidFill>
                <a:latin typeface="+mn-ea"/>
              </a:rPr>
              <a:t>航空发动机控制软件</a:t>
            </a:r>
            <a:endParaRPr lang="en-US" altLang="zh-CN" sz="32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56482" y="1501283"/>
            <a:ext cx="35634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 安全攸关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 功能复杂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 规范与标准约束严格</a:t>
            </a:r>
            <a:endParaRPr lang="en-US" altLang="zh-CN" sz="2400" dirty="0">
              <a:solidFill>
                <a:schemeClr val="tx1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8987" y="3422990"/>
            <a:ext cx="6714323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需求工程的任务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发动机控制功能和性能描述要精确、完整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需求描述真实反映用户期望，并且逻辑正确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需求描述形成规范的文档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需求分析过程科学合理且高效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7" y="1450898"/>
            <a:ext cx="2671763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7" y="2738800"/>
            <a:ext cx="2671763" cy="163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6" y="4253760"/>
            <a:ext cx="2671763" cy="147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下箭头 6"/>
          <p:cNvSpPr/>
          <p:nvPr/>
        </p:nvSpPr>
        <p:spPr>
          <a:xfrm>
            <a:off x="2498836" y="2869638"/>
            <a:ext cx="733096" cy="60065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8987" y="5942103"/>
            <a:ext cx="6450506" cy="49795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FF0000"/>
              </a:buClr>
              <a:defRPr/>
            </a:pPr>
            <a:r>
              <a:rPr lang="zh-CN" altLang="en-US" sz="2400" b="1" dirty="0">
                <a:latin typeface="+mn-ea"/>
              </a:rPr>
              <a:t>我们希望能尽早对需求进行确认</a:t>
            </a:r>
            <a:endParaRPr lang="en-US" altLang="zh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92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40284" y="1420186"/>
            <a:ext cx="4038066" cy="12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buClr>
                <a:schemeClr val="accent1"/>
              </a:buClr>
              <a:buSzPct val="100000"/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航空发动机控制软件的</a:t>
            </a:r>
            <a:r>
              <a:rPr lang="zh-CN" altLang="en-US" sz="36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需求文档</a:t>
            </a:r>
            <a:endParaRPr lang="en-US" altLang="zh-CN" sz="36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76952" y="1311598"/>
            <a:ext cx="33895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上百页</a:t>
            </a:r>
            <a:endParaRPr lang="en-US" altLang="zh-CN" sz="24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25000"/>
              </a:lnSpc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数千条功能</a:t>
            </a:r>
            <a:endParaRPr lang="en-US" altLang="zh-CN" sz="24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25000"/>
              </a:lnSpc>
              <a:buSzPct val="100000"/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近百个计算包</a:t>
            </a:r>
            <a:endParaRPr lang="en-US" altLang="zh-CN" sz="24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55" y="3073368"/>
            <a:ext cx="5072063" cy="2771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31" y="4459256"/>
            <a:ext cx="5086350" cy="18367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5994606" y="3114503"/>
            <a:ext cx="2897146" cy="1806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如此复杂、庞大的需求，采用文字描述，采用手工分析，可乎？不可乎？</a:t>
            </a:r>
          </a:p>
        </p:txBody>
      </p:sp>
      <p:sp>
        <p:nvSpPr>
          <p:cNvPr id="11" name="矩形 10"/>
          <p:cNvSpPr/>
          <p:nvPr/>
        </p:nvSpPr>
        <p:spPr>
          <a:xfrm>
            <a:off x="5963075" y="5025870"/>
            <a:ext cx="296020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50000"/>
              <a:buFont typeface="Wingdings" pitchFamily="2" charset="2"/>
              <a:buNone/>
            </a:pPr>
            <a:r>
              <a:rPr lang="zh-CN" altLang="en-US" sz="26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Times" pitchFamily="2" charset="0"/>
              </a:rPr>
              <a:t>而发动机控制软件不一定有界面，怎么办？</a:t>
            </a:r>
            <a:endParaRPr lang="en-US" altLang="zh-CN" sz="26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Times" pitchFamily="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44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527059" y="3393310"/>
            <a:ext cx="14137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  <a:sym typeface="Franklin Gothic Medium" pitchFamily="34" charset="0"/>
              </a:rPr>
              <a:t>需求文档</a:t>
            </a:r>
          </a:p>
        </p:txBody>
      </p:sp>
      <p:sp>
        <p:nvSpPr>
          <p:cNvPr id="3" name="圆角矩形 14"/>
          <p:cNvSpPr>
            <a:spLocks noChangeArrowheads="1"/>
          </p:cNvSpPr>
          <p:nvPr/>
        </p:nvSpPr>
        <p:spPr bwMode="auto">
          <a:xfrm>
            <a:off x="2467605" y="4443822"/>
            <a:ext cx="1701208" cy="7921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en-US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67" y="3812410"/>
            <a:ext cx="1155700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2652253" y="4449562"/>
            <a:ext cx="14324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  <a:sym typeface="Franklin Gothic Medium" pitchFamily="34" charset="0"/>
              </a:rPr>
              <a:t>可执行的原型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775" y="3393309"/>
            <a:ext cx="1485900" cy="10059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325" y="1857648"/>
            <a:ext cx="952789" cy="952789"/>
          </a:xfrm>
          <a:prstGeom prst="rect">
            <a:avLst/>
          </a:prstGeom>
        </p:spPr>
      </p:pic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1032547" y="2319868"/>
            <a:ext cx="18775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zh-CN" altLang="en-US" sz="2000" b="1" dirty="0">
                <a:latin typeface="黑体" pitchFamily="49" charset="-122"/>
                <a:ea typeface="黑体" pitchFamily="49" charset="-122"/>
                <a:sym typeface="Franklin Gothic Medium" pitchFamily="34" charset="0"/>
              </a:rPr>
              <a:t>物理环境模拟</a:t>
            </a:r>
          </a:p>
        </p:txBody>
      </p:sp>
      <p:sp>
        <p:nvSpPr>
          <p:cNvPr id="10" name="右箭头 20"/>
          <p:cNvSpPr>
            <a:spLocks noChangeArrowheads="1"/>
          </p:cNvSpPr>
          <p:nvPr/>
        </p:nvSpPr>
        <p:spPr bwMode="auto">
          <a:xfrm>
            <a:off x="2092575" y="3632228"/>
            <a:ext cx="678660" cy="360363"/>
          </a:xfrm>
          <a:prstGeom prst="rightArrow">
            <a:avLst>
              <a:gd name="adj1" fmla="val 50000"/>
              <a:gd name="adj2" fmla="val 50025"/>
            </a:avLst>
          </a:prstGeom>
          <a:solidFill>
            <a:schemeClr val="tx2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en-US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2" name="直接箭头连接符 11"/>
          <p:cNvCxnSpPr>
            <a:stCxn id="8" idx="2"/>
            <a:endCxn id="7" idx="0"/>
          </p:cNvCxnSpPr>
          <p:nvPr/>
        </p:nvCxnSpPr>
        <p:spPr>
          <a:xfrm>
            <a:off x="3339720" y="2810437"/>
            <a:ext cx="2005" cy="582872"/>
          </a:xfrm>
          <a:prstGeom prst="straightConnector1">
            <a:avLst/>
          </a:prstGeom>
          <a:ln w="50800">
            <a:solidFill>
              <a:schemeClr val="bg2">
                <a:lumMod val="1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4955821" y="1117600"/>
            <a:ext cx="4188179" cy="5740400"/>
          </a:xfrm>
          <a:prstGeom prst="wedgeRectCallout">
            <a:avLst>
              <a:gd name="adj1" fmla="val -69139"/>
              <a:gd name="adj2" fmla="val 195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671" y="1191491"/>
            <a:ext cx="4056880" cy="555105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296382" y="1067650"/>
            <a:ext cx="4777913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5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航空发动机控制软件的</a:t>
            </a:r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原型</a:t>
            </a:r>
            <a:endParaRPr lang="en-US" altLang="zh-CN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009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  <p:bldP spid="9" grpId="0"/>
      <p:bldP spid="10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Freeform 122"/>
          <p:cNvSpPr>
            <a:spLocks/>
          </p:cNvSpPr>
          <p:nvPr/>
        </p:nvSpPr>
        <p:spPr bwMode="auto">
          <a:xfrm>
            <a:off x="4232910" y="3402330"/>
            <a:ext cx="428625" cy="427038"/>
          </a:xfrm>
          <a:custGeom>
            <a:avLst/>
            <a:gdLst>
              <a:gd name="T0" fmla="*/ 2147483647 w 290"/>
              <a:gd name="T1" fmla="*/ 2147483647 h 290"/>
              <a:gd name="T2" fmla="*/ 2147483647 w 290"/>
              <a:gd name="T3" fmla="*/ 2147483647 h 290"/>
              <a:gd name="T4" fmla="*/ 2147483647 w 290"/>
              <a:gd name="T5" fmla="*/ 2147483647 h 290"/>
              <a:gd name="T6" fmla="*/ 2147483647 w 290"/>
              <a:gd name="T7" fmla="*/ 2147483647 h 290"/>
              <a:gd name="T8" fmla="*/ 2147483647 w 290"/>
              <a:gd name="T9" fmla="*/ 2147483647 h 290"/>
              <a:gd name="T10" fmla="*/ 2147483647 w 290"/>
              <a:gd name="T11" fmla="*/ 2147483647 h 290"/>
              <a:gd name="T12" fmla="*/ 2147483647 w 290"/>
              <a:gd name="T13" fmla="*/ 2147483647 h 290"/>
              <a:gd name="T14" fmla="*/ 2147483647 w 290"/>
              <a:gd name="T15" fmla="*/ 2147483647 h 290"/>
              <a:gd name="T16" fmla="*/ 2147483647 w 290"/>
              <a:gd name="T17" fmla="*/ 2147483647 h 290"/>
              <a:gd name="T18" fmla="*/ 2147483647 w 290"/>
              <a:gd name="T19" fmla="*/ 2147483647 h 290"/>
              <a:gd name="T20" fmla="*/ 2147483647 w 290"/>
              <a:gd name="T21" fmla="*/ 2147483647 h 290"/>
              <a:gd name="T22" fmla="*/ 2147483647 w 290"/>
              <a:gd name="T23" fmla="*/ 2147483647 h 290"/>
              <a:gd name="T24" fmla="*/ 2147483647 w 290"/>
              <a:gd name="T25" fmla="*/ 2147483647 h 290"/>
              <a:gd name="T26" fmla="*/ 2147483647 w 290"/>
              <a:gd name="T27" fmla="*/ 2147483647 h 290"/>
              <a:gd name="T28" fmla="*/ 2147483647 w 290"/>
              <a:gd name="T29" fmla="*/ 2147483647 h 290"/>
              <a:gd name="T30" fmla="*/ 2147483647 w 290"/>
              <a:gd name="T31" fmla="*/ 2147483647 h 290"/>
              <a:gd name="T32" fmla="*/ 2147483647 w 290"/>
              <a:gd name="T33" fmla="*/ 2147483647 h 290"/>
              <a:gd name="T34" fmla="*/ 2147483647 w 290"/>
              <a:gd name="T35" fmla="*/ 2147483647 h 290"/>
              <a:gd name="T36" fmla="*/ 2147483647 w 290"/>
              <a:gd name="T37" fmla="*/ 2147483647 h 2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pic>
        <p:nvPicPr>
          <p:cNvPr id="8" name="图片 7" descr="C:\Users\Hanyue Zheng\Documents\Tencent Files\1277354804\FileRecv\MobileFile\F7C14B51252613D9ED614F30619B28F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45" y="1937039"/>
            <a:ext cx="6377543" cy="43541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E106D8F-DBB1-4419-87FA-1417BF4DEFE1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9C8F88-24A0-4A3D-AC53-A34DF4ABD861}"/>
              </a:ext>
            </a:extLst>
          </p:cNvPr>
          <p:cNvSpPr/>
          <p:nvPr/>
        </p:nvSpPr>
        <p:spPr>
          <a:xfrm>
            <a:off x="-116378" y="1067650"/>
            <a:ext cx="4777913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5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航空发动机控制软件的</a:t>
            </a:r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原型</a:t>
            </a:r>
            <a:endParaRPr lang="en-US" altLang="zh-CN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BFA90F-FDDA-4C93-B281-EB82C0D5D43C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56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3736428"/>
            <a:ext cx="9144000" cy="1773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60219" y="1778087"/>
            <a:ext cx="859153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</a:pPr>
            <a:r>
              <a:rPr lang="zh-CN" altLang="en-US" sz="32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软件需求确认</a:t>
            </a:r>
            <a:endParaRPr lang="en-US" altLang="zh-CN" sz="3200" i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42900" indent="-342900" algn="just">
              <a:lnSpc>
                <a:spcPct val="125000"/>
              </a:lnSpc>
              <a:spcAft>
                <a:spcPts val="300"/>
              </a:spcAft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评判需求描述是否真实准确而充分反映用户对软件的预期</a:t>
            </a:r>
            <a:endParaRPr lang="en-US" altLang="zh-CN" sz="24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 algn="just">
              <a:lnSpc>
                <a:spcPct val="125000"/>
              </a:lnSpc>
              <a:spcAft>
                <a:spcPts val="300"/>
              </a:spcAft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对于软件开发来说，确保做“正确的” 事情</a:t>
            </a:r>
            <a:endParaRPr lang="en-US" altLang="zh-CN" sz="24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2157" y="4300154"/>
            <a:ext cx="7164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做一个</a:t>
            </a:r>
            <a:r>
              <a:rPr lang="zh-CN" altLang="en-US" sz="36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“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我要的</a:t>
            </a:r>
            <a:r>
              <a:rPr lang="zh-CN" altLang="en-US" sz="36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软件，这是最关心的问题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65F4B4-0391-4BE5-A4A7-6A4260AE960F}"/>
              </a:ext>
            </a:extLst>
          </p:cNvPr>
          <p:cNvSpPr/>
          <p:nvPr/>
        </p:nvSpPr>
        <p:spPr>
          <a:xfrm>
            <a:off x="141889" y="168644"/>
            <a:ext cx="337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软件需求的确认与验证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0BA1A0-F081-4439-800B-DD9B041E6548}"/>
              </a:ext>
            </a:extLst>
          </p:cNvPr>
          <p:cNvSpPr/>
          <p:nvPr/>
        </p:nvSpPr>
        <p:spPr>
          <a:xfrm>
            <a:off x="3475589" y="228646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820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296382" y="1067650"/>
            <a:ext cx="4777913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5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航空发动机控制软件的</a:t>
            </a:r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原型</a:t>
            </a:r>
            <a:endParaRPr lang="en-US" altLang="zh-CN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66087" y="3770472"/>
            <a:ext cx="4777913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buClr>
                <a:schemeClr val="tx1"/>
              </a:buClr>
              <a:buSzPct val="100000"/>
            </a:pPr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原型执行环境</a:t>
            </a:r>
            <a:endParaRPr lang="en-US" altLang="zh-CN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10" y="4355460"/>
            <a:ext cx="5458690" cy="2502540"/>
          </a:xfrm>
          <a:prstGeom prst="rect">
            <a:avLst/>
          </a:prstGeom>
          <a:ln w="127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90" y="1690254"/>
            <a:ext cx="3454125" cy="3474808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15" name="圆角右箭头 14"/>
          <p:cNvSpPr/>
          <p:nvPr/>
        </p:nvSpPr>
        <p:spPr>
          <a:xfrm rot="5400000">
            <a:off x="3705676" y="2933173"/>
            <a:ext cx="1551709" cy="1219683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9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-296382" y="1067650"/>
            <a:ext cx="4777913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25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航空发动机控制软件的</a:t>
            </a:r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原型</a:t>
            </a:r>
            <a:endParaRPr lang="en-US" altLang="zh-CN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3" y="4024239"/>
            <a:ext cx="4276952" cy="274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86328" y="1617109"/>
            <a:ext cx="5535925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chemeClr val="accent1"/>
              </a:buClr>
              <a:buSzPct val="100000"/>
              <a:defRPr/>
            </a:pP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高度运算功能</a:t>
            </a:r>
            <a:endParaRPr lang="en-US" altLang="zh-CN" sz="2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设定了模拟的外部温度等参数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分析工具开始执行需求，记录下每个时间周期以后的高度值，形成的记录绘制为蓝线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同时，航空工程师利用物理运算软件，计算高度值，绘制为红线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24277" y="4457343"/>
            <a:ext cx="3833396" cy="201593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" pitchFamily="2" charset="0"/>
              </a:rPr>
              <a:t>到第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cs typeface="Times" pitchFamily="2" charset="0"/>
              </a:rPr>
              <a:t>1000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" pitchFamily="2" charset="0"/>
              </a:rPr>
              <a:t>个时间周期以后，蓝线与红线差异出现，并逐渐扩大</a:t>
            </a:r>
            <a:endParaRPr lang="en-US" altLang="zh-CN" sz="2000" dirty="0">
              <a:latin typeface="黑体" pitchFamily="49" charset="-122"/>
              <a:ea typeface="黑体" pitchFamily="49" charset="-122"/>
              <a:cs typeface="Times" pitchFamily="2" charset="0"/>
            </a:endParaRPr>
          </a:p>
          <a:p>
            <a:pPr>
              <a:lnSpc>
                <a:spcPct val="125000"/>
              </a:lnSpc>
              <a:buClr>
                <a:schemeClr val="accent1"/>
              </a:buClr>
              <a:buSzPct val="100000"/>
              <a:buFont typeface="Wingdings" pitchFamily="2" charset="2"/>
              <a:buNone/>
            </a:pPr>
            <a:endParaRPr lang="en-US" altLang="zh-CN" sz="2000" dirty="0">
              <a:latin typeface="黑体" pitchFamily="49" charset="-122"/>
              <a:ea typeface="黑体" pitchFamily="49" charset="-122"/>
              <a:cs typeface="Times" pitchFamily="2" charset="0"/>
            </a:endParaRPr>
          </a:p>
          <a:p>
            <a:pPr>
              <a:lnSpc>
                <a:spcPct val="125000"/>
              </a:lnSpc>
              <a:buClr>
                <a:schemeClr val="accent1"/>
              </a:buClr>
              <a:buSzPct val="100000"/>
              <a:buFont typeface="Wingdings" pitchFamily="2" charset="2"/>
              <a:buNone/>
            </a:pPr>
            <a:r>
              <a:rPr lang="zh-CN" altLang="en-US" sz="2000" b="1" dirty="0">
                <a:latin typeface="黑体" pitchFamily="49" charset="-122"/>
                <a:ea typeface="黑体" pitchFamily="49" charset="-122"/>
                <a:cs typeface="Times" pitchFamily="2" charset="0"/>
              </a:rPr>
              <a:t>结论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" pitchFamily="2" charset="0"/>
              </a:rPr>
              <a:t>：原有需求描述中，对高度计算可能有错</a:t>
            </a:r>
            <a:endParaRPr lang="en-US" altLang="zh-CN" sz="2000" dirty="0">
              <a:latin typeface="黑体" pitchFamily="49" charset="-122"/>
              <a:ea typeface="黑体" pitchFamily="49" charset="-122"/>
              <a:cs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4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31974863-522E-45E5-9B00-A1326CE573B9}"/>
              </a:ext>
            </a:extLst>
          </p:cNvPr>
          <p:cNvSpPr txBox="1"/>
          <p:nvPr/>
        </p:nvSpPr>
        <p:spPr>
          <a:xfrm>
            <a:off x="323950" y="1268760"/>
            <a:ext cx="8586788" cy="4004173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lvl1pPr marL="292100" indent="-292100" defTabSz="7826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826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826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826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826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82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82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82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82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E73A1C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华为汽车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BMS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案例</a:t>
            </a:r>
            <a:endParaRPr lang="en-US" altLang="zh-CN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结合汽车自动驾驶软件的行业特点，从软件开发的基础即软件需求模型出发，探究符合汽车自动驾驶软件需求建模、分析与验证方法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辅助汽车团队更好的撰写需求，尽早发现需求中存在的问题。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提供基于需求模型的性质验证方法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设计并实现支撑软件研发、对选定需求进行验证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66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86006FE-A1E8-8C43-9C1C-B4A67638976F}"/>
              </a:ext>
            </a:extLst>
          </p:cNvPr>
          <p:cNvSpPr/>
          <p:nvPr/>
        </p:nvSpPr>
        <p:spPr>
          <a:xfrm>
            <a:off x="309123" y="1122054"/>
            <a:ext cx="8013138" cy="4613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领域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专用。在工具的背后提供了一套可以描述汽车控制领域的需求建模语言，使用该工具可无障碍撰写汽车控制领域的需求。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形式化工程方法。不向用户暴露复杂的数学语义及形式化概念，而是将需要做的工作工程化，工程师唯一需要做的工作就是按照提供的需求模板将需求填充完毕。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支持需求确认（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Validation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）和需求验证（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Verification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）。支持需求阶段的模型仿真，可以尽早的暴露错误并改正，并提供性质验证功能，可以对关键性质进行验证，如果不满足性质则给出反例。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4A24E6D-F94C-4A25-94AA-4EF7D8DFE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882" y="654657"/>
            <a:ext cx="5928237" cy="7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081" tIns="40041" rIns="80081" bIns="40041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eaLnBrk="1" hangingPunct="1"/>
            <a:r>
              <a:rPr lang="zh-CN" altLang="en-US" sz="3153" dirty="0">
                <a:solidFill>
                  <a:schemeClr val="bg1"/>
                </a:solidFill>
                <a:latin typeface="Segoe UI" panose="020B0502040204020203" pitchFamily="34" charset="0"/>
                <a:ea typeface="宋体" panose="02010600030101010101" pitchFamily="2" charset="-122"/>
                <a:sym typeface="Segoe UI" panose="020B0502040204020203" pitchFamily="34" charset="0"/>
              </a:rPr>
              <a:t>方法特点</a:t>
            </a:r>
            <a:endParaRPr lang="zh-CN" altLang="en-US" sz="3153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7B2020-CCB0-46FF-92A0-8FEDA0A2E51C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45BE82-C043-4F08-86BE-9F92FB4E2556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391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"/>
    </mc:Choice>
    <mc:Fallback xmlns="">
      <p:transition spd="slow" advTm="1015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CED433D-1330-8D40-B973-DDCD70FFC18D}"/>
              </a:ext>
            </a:extLst>
          </p:cNvPr>
          <p:cNvSpPr/>
          <p:nvPr/>
        </p:nvSpPr>
        <p:spPr>
          <a:xfrm>
            <a:off x="220646" y="1537107"/>
            <a:ext cx="7879122" cy="4732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需求模型模拟汽车系统中发生的本质过程，并根据需求模型的执行结果进行分析。需求模拟器从外部接收初始状态并执行需求，以启动仿真过程。然后将第一个周期的结果和其他基本参数值提供给模拟器，从而获得第二个周期的结果，以此类推，完成需求模型的模拟执行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en-US" altLang="zh-CN" sz="15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AD4DA8-93BB-5541-8BFC-F000D5C6F5FC}"/>
              </a:ext>
            </a:extLst>
          </p:cNvPr>
          <p:cNvSpPr/>
          <p:nvPr/>
        </p:nvSpPr>
        <p:spPr>
          <a:xfrm>
            <a:off x="488235" y="2931717"/>
            <a:ext cx="6125274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代替传统测试中工程师的手动计算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提高计算的准确性和效率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B98FCD6-8125-435F-B274-167A82E3C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999" y="643478"/>
            <a:ext cx="5928237" cy="7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081" tIns="40041" rIns="80081" bIns="40041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eaLnBrk="1" hangingPunct="1"/>
            <a:r>
              <a:rPr lang="zh-CN" altLang="en-US" sz="3153" dirty="0">
                <a:solidFill>
                  <a:schemeClr val="bg1"/>
                </a:solidFill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egoe UI" panose="020B0502040204020203" pitchFamily="34" charset="0"/>
              </a:rPr>
              <a:t>基于需求模型的模拟仿真技术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899E45-826A-4CFF-B5D4-4AECAB03E90B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3BA7D3-0E49-46A7-8050-9D595115E001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777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CED433D-1330-8D40-B973-DDCD70FFC18D}"/>
              </a:ext>
            </a:extLst>
          </p:cNvPr>
          <p:cNvSpPr/>
          <p:nvPr/>
        </p:nvSpPr>
        <p:spPr>
          <a:xfrm>
            <a:off x="662088" y="1474043"/>
            <a:ext cx="7879122" cy="392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需求条目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模拟仿真的状态变量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数据字典</a:t>
            </a:r>
          </a:p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en-US" altLang="zh-CN" sz="15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567A68-5807-4C9A-8D72-188AC7D37C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0645" y="1915485"/>
            <a:ext cx="7990214" cy="392948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74E1F8B-B91D-49F2-A6C8-5E4CC4D80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999" y="643478"/>
            <a:ext cx="5928237" cy="7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081" tIns="40041" rIns="80081" bIns="40041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eaLnBrk="1" hangingPunct="1"/>
            <a:r>
              <a:rPr lang="zh-CN" altLang="en-US" sz="3153" dirty="0">
                <a:solidFill>
                  <a:schemeClr val="bg1"/>
                </a:solidFill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egoe UI" panose="020B0502040204020203" pitchFamily="34" charset="0"/>
              </a:rPr>
              <a:t>基于需求模型的模拟仿真技术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21887E-A207-4521-8BAE-B9FEB4E1610F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C640F6-CF82-4E0A-A32B-15EE31967B3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2318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300E5C5-AD9C-414C-B607-C5C0477BAB29}"/>
              </a:ext>
            </a:extLst>
          </p:cNvPr>
          <p:cNvSpPr/>
          <p:nvPr/>
        </p:nvSpPr>
        <p:spPr>
          <a:xfrm>
            <a:off x="4761190" y="1915485"/>
            <a:ext cx="3611280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仿真图例说明：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红色：当前状态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绿色：上一周期状态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若仅有红色标识，表示上一周期状态与当前周期的状态相同。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2E1A70-505F-40CA-AAB5-0EF41888140B}"/>
              </a:ext>
            </a:extLst>
          </p:cNvPr>
          <p:cNvPicPr/>
          <p:nvPr/>
        </p:nvPicPr>
        <p:blipFill rotWithShape="1">
          <a:blip r:embed="rId3"/>
          <a:srcRect t="1849" b="2345"/>
          <a:stretch/>
        </p:blipFill>
        <p:spPr bwMode="auto">
          <a:xfrm>
            <a:off x="94519" y="1726296"/>
            <a:ext cx="4946345" cy="4277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A2AACA56-0C8F-4289-B12A-6917030F6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999" y="643478"/>
            <a:ext cx="5928237" cy="7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081" tIns="40041" rIns="80081" bIns="40041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eaLnBrk="1" hangingPunct="1"/>
            <a:r>
              <a:rPr lang="zh-CN" altLang="en-US" sz="3153" dirty="0">
                <a:solidFill>
                  <a:schemeClr val="bg1"/>
                </a:solidFill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egoe UI" panose="020B0502040204020203" pitchFamily="34" charset="0"/>
              </a:rPr>
              <a:t>基于需求模型的模拟仿真技术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D2B6EA-55B4-4F9E-BC45-3E2AFC801448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B36B0-F57C-4E9C-AF5C-F2671C5F84F5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296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737717-86A9-4942-9940-7F7AF08226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2897" y="2264466"/>
            <a:ext cx="6995338" cy="3876248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4CF4D76-0C29-4243-A14B-7C73B4A41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999" y="643478"/>
            <a:ext cx="5928237" cy="7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081" tIns="40041" rIns="80081" bIns="40041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eaLnBrk="1" hangingPunct="1"/>
            <a:r>
              <a:rPr lang="zh-CN" altLang="en-US" sz="3153" dirty="0">
                <a:solidFill>
                  <a:schemeClr val="bg1"/>
                </a:solidFill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egoe UI" panose="020B0502040204020203" pitchFamily="34" charset="0"/>
              </a:rPr>
              <a:t>仿真数据展示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93E7DA-D55C-4862-A042-92313DA7FDFD}"/>
              </a:ext>
            </a:extLst>
          </p:cNvPr>
          <p:cNvSpPr/>
          <p:nvPr/>
        </p:nvSpPr>
        <p:spPr>
          <a:xfrm>
            <a:off x="535961" y="1600170"/>
            <a:ext cx="7063068" cy="3870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支持用户自定义选择变量通过波形图展示数据变化情况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57187" indent="-257187"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n"/>
              <a:defRPr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en-US" altLang="zh-CN" sz="20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 defTabSz="685814">
              <a:lnSpc>
                <a:spcPct val="150000"/>
              </a:lnSpc>
              <a:spcAft>
                <a:spcPts val="225"/>
              </a:spcAft>
              <a:buClr>
                <a:srgbClr val="FF0000"/>
              </a:buClr>
              <a:buSzPct val="100000"/>
              <a:defRPr/>
            </a:pPr>
            <a:endParaRPr lang="en-US" altLang="zh-CN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4C67FF-71C8-4BF0-A638-0B3F35AFB579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176B2B-F047-495C-A7A8-C32398E0088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286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4CF4D76-0C29-4243-A14B-7C73B4A41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999" y="643478"/>
            <a:ext cx="5928237" cy="75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081" tIns="40041" rIns="80081" bIns="40041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等线 Light" panose="02010600030101010101" pitchFamily="2" charset="-122"/>
              </a:defRPr>
            </a:lvl9pPr>
          </a:lstStyle>
          <a:p>
            <a:pPr eaLnBrk="1" hangingPunct="1"/>
            <a:r>
              <a:rPr lang="zh-CN" altLang="en-US" sz="3153" dirty="0">
                <a:solidFill>
                  <a:schemeClr val="bg1"/>
                </a:solidFill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  <a:sym typeface="Segoe UI" panose="020B0502040204020203" pitchFamily="34" charset="0"/>
              </a:rPr>
              <a:t>仿真数据展示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4C67FF-71C8-4BF0-A638-0B3F35AFB579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176B2B-F047-495C-A7A8-C32398E0088A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FFCCB6-930E-4989-B4F3-2A6517C7E23D}"/>
              </a:ext>
            </a:extLst>
          </p:cNvPr>
          <p:cNvSpPr/>
          <p:nvPr/>
        </p:nvSpPr>
        <p:spPr>
          <a:xfrm>
            <a:off x="75858" y="695435"/>
            <a:ext cx="801313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可模拟的需求模型生成方法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1D9ACE-3611-4A26-8ABD-FD5B972D32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6551" y="1232882"/>
            <a:ext cx="6098812" cy="53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45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BC0E88E-61DF-4F1C-BE41-C6D33F65D0F3}"/>
              </a:ext>
            </a:extLst>
          </p:cNvPr>
          <p:cNvSpPr/>
          <p:nvPr/>
        </p:nvSpPr>
        <p:spPr>
          <a:xfrm>
            <a:off x="447870" y="1269716"/>
            <a:ext cx="8013138" cy="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Antlr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分析工具将需求模板转换成中间模型语法树，之后再在中间模型的基础上进行静态分析和动态分析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78F70D-884C-4F18-98EF-3432AD6AF586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293B5A-9D1C-4113-8A2F-92A377B58DEC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929409-47FC-446F-A972-BE6F80562774}"/>
              </a:ext>
            </a:extLst>
          </p:cNvPr>
          <p:cNvSpPr/>
          <p:nvPr/>
        </p:nvSpPr>
        <p:spPr>
          <a:xfrm>
            <a:off x="75858" y="695435"/>
            <a:ext cx="801313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可模拟的需求模型生成方法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 descr="未命名文件 (1)">
            <a:extLst>
              <a:ext uri="{FF2B5EF4-FFF2-40B4-BE49-F238E27FC236}">
                <a16:creationId xmlns:a16="http://schemas.microsoft.com/office/drawing/2014/main" id="{E6CC9C93-C3DB-4E7F-8B04-21369A8AAAA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24" y="2097592"/>
            <a:ext cx="6086569" cy="459176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6E8277E-7DD4-4925-B4D3-744CC6320D4C}"/>
              </a:ext>
            </a:extLst>
          </p:cNvPr>
          <p:cNvSpPr/>
          <p:nvPr/>
        </p:nvSpPr>
        <p:spPr>
          <a:xfrm>
            <a:off x="3788229" y="2097592"/>
            <a:ext cx="2771191" cy="23717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88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3736428"/>
            <a:ext cx="9144000" cy="1773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60219" y="1778087"/>
            <a:ext cx="8591532" cy="1644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spcAft>
                <a:spcPts val="300"/>
              </a:spcAft>
              <a:buClr>
                <a:srgbClr val="FF0000"/>
              </a:buClr>
            </a:pPr>
            <a:r>
              <a:rPr lang="zh-CN" altLang="en-US" sz="32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软件需求验证</a:t>
            </a:r>
            <a:endParaRPr lang="en-US" altLang="zh-CN" sz="3200" i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342900" indent="-342900" algn="just">
              <a:lnSpc>
                <a:spcPct val="125000"/>
              </a:lnSpc>
              <a:spcAft>
                <a:spcPts val="300"/>
              </a:spcAft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评判需求描述是否是一致的</a:t>
            </a:r>
            <a:endParaRPr lang="en-US" altLang="zh-CN" sz="24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 algn="just">
              <a:lnSpc>
                <a:spcPct val="125000"/>
              </a:lnSpc>
              <a:spcAft>
                <a:spcPts val="300"/>
              </a:spcAft>
              <a:buFont typeface="Arial" pitchFamily="34" charset="0"/>
              <a:buChar char="•"/>
            </a:pPr>
            <a:r>
              <a:rPr lang="zh-CN" altLang="en-US" sz="24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对于软件开发来说，确保把事情“做正确”</a:t>
            </a:r>
            <a:endParaRPr lang="en-US" altLang="zh-CN" sz="24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2157" y="4300154"/>
            <a:ext cx="49648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做一个</a:t>
            </a:r>
            <a:r>
              <a:rPr lang="zh-CN" altLang="en-US" sz="36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“行事正确”</a:t>
            </a:r>
            <a:r>
              <a:rPr lang="zh-CN" altLang="en-US" sz="2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的软件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557D2E-A39B-42A7-A0E4-E96B131769C7}"/>
              </a:ext>
            </a:extLst>
          </p:cNvPr>
          <p:cNvSpPr/>
          <p:nvPr/>
        </p:nvSpPr>
        <p:spPr>
          <a:xfrm>
            <a:off x="141889" y="168644"/>
            <a:ext cx="337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软件需求的确认与验证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8EC63B-6E94-4C08-B624-41DC3EB86BD4}"/>
              </a:ext>
            </a:extLst>
          </p:cNvPr>
          <p:cNvSpPr/>
          <p:nvPr/>
        </p:nvSpPr>
        <p:spPr>
          <a:xfrm>
            <a:off x="3475589" y="228646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98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DBA938-FD03-44F0-AACF-7DF9E6FCD94E}"/>
              </a:ext>
            </a:extLst>
          </p:cNvPr>
          <p:cNvSpPr/>
          <p:nvPr/>
        </p:nvSpPr>
        <p:spPr>
          <a:xfrm>
            <a:off x="30567" y="2053287"/>
            <a:ext cx="8918852" cy="1980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抽取需求文档的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word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文档之后将文档内容依据数据结构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根据设计的形式化语言撰写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antlr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可识别的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语法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，解析生成相对应的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抽象语法树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AST</a:t>
            </a:r>
          </a:p>
          <a:p>
            <a:pPr marL="457200" indent="-457200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antlr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vistor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对生成的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AST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进行访问，按照定义的中间模型生成完整的中间模型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5042D2-A4E3-4007-9B2C-DD366C15ADAE}"/>
              </a:ext>
            </a:extLst>
          </p:cNvPr>
          <p:cNvSpPr/>
          <p:nvPr/>
        </p:nvSpPr>
        <p:spPr>
          <a:xfrm>
            <a:off x="159252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7F1BF4-048F-495F-ABDD-B1B39F105A78}"/>
              </a:ext>
            </a:extLst>
          </p:cNvPr>
          <p:cNvSpPr/>
          <p:nvPr/>
        </p:nvSpPr>
        <p:spPr>
          <a:xfrm>
            <a:off x="141890" y="168644"/>
            <a:ext cx="1686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软件原型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BF882A-E668-42A1-A431-ADA52682F192}"/>
              </a:ext>
            </a:extLst>
          </p:cNvPr>
          <p:cNvSpPr/>
          <p:nvPr/>
        </p:nvSpPr>
        <p:spPr>
          <a:xfrm>
            <a:off x="141890" y="1488537"/>
            <a:ext cx="801313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22" indent="-214322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可模拟的需求模型生成方法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5150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96251" y="2754561"/>
            <a:ext cx="3477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293517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63585" y="1491447"/>
            <a:ext cx="7083793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在考虑软件这种“无形”的工业品的需求确认之前，我们先考虑有形的工业品是如何确认其用户需求的。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55" y="2606765"/>
            <a:ext cx="2835686" cy="171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936" y="2606765"/>
            <a:ext cx="2860834" cy="171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159" y="4456937"/>
            <a:ext cx="3674052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椭圆 14"/>
          <p:cNvSpPr/>
          <p:nvPr/>
        </p:nvSpPr>
        <p:spPr>
          <a:xfrm>
            <a:off x="3300485" y="3453414"/>
            <a:ext cx="2451009" cy="1606539"/>
          </a:xfrm>
          <a:prstGeom prst="ellipse">
            <a:avLst/>
          </a:pr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56439" y="399527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概念机，原型机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81B9BA-B525-420C-A069-8E20875AE943}"/>
              </a:ext>
            </a:extLst>
          </p:cNvPr>
          <p:cNvSpPr/>
          <p:nvPr/>
        </p:nvSpPr>
        <p:spPr>
          <a:xfrm>
            <a:off x="141889" y="168644"/>
            <a:ext cx="337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软件需求的确认与验证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E2C624-6626-4F0A-BA62-0F28C3B57FD8}"/>
              </a:ext>
            </a:extLst>
          </p:cNvPr>
          <p:cNvSpPr/>
          <p:nvPr/>
        </p:nvSpPr>
        <p:spPr>
          <a:xfrm>
            <a:off x="3475589" y="228646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85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890" y="168644"/>
            <a:ext cx="2475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软件需求的确认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28159" y="24715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032433" y="1678716"/>
            <a:ext cx="557553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让需求变得可视化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让需求变成用户能直接观察和理解的形态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让需求变成可以“运行”的形式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激发潜在的未描述的需求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越早“跑起来”越能减小产品研制的风险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9220" y="203567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Clr>
                <a:schemeClr val="accent1"/>
              </a:buClr>
              <a:buSzPct val="100000"/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几个启示</a:t>
            </a:r>
          </a:p>
        </p:txBody>
      </p:sp>
      <p:sp>
        <p:nvSpPr>
          <p:cNvPr id="9" name="矩形 8"/>
          <p:cNvSpPr/>
          <p:nvPr/>
        </p:nvSpPr>
        <p:spPr>
          <a:xfrm>
            <a:off x="1559567" y="4745912"/>
            <a:ext cx="59164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32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软件原型</a:t>
            </a:r>
            <a:r>
              <a:rPr lang="en-US" altLang="zh-CN" sz="30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(Software Prototype)</a:t>
            </a:r>
            <a:endParaRPr lang="zh-CN" altLang="en-US" sz="3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KSO_Shape"/>
          <p:cNvSpPr/>
          <p:nvPr/>
        </p:nvSpPr>
        <p:spPr>
          <a:xfrm>
            <a:off x="1070941" y="4328782"/>
            <a:ext cx="834259" cy="834259"/>
          </a:xfrm>
          <a:custGeom>
            <a:avLst/>
            <a:gdLst>
              <a:gd name="connsiteX0" fmla="*/ 386329 w 1380180"/>
              <a:gd name="connsiteY0" fmla="*/ 0 h 1380181"/>
              <a:gd name="connsiteX1" fmla="*/ 432048 w 1380180"/>
              <a:gd name="connsiteY1" fmla="*/ 0 h 1380181"/>
              <a:gd name="connsiteX2" fmla="*/ 432048 w 1380180"/>
              <a:gd name="connsiteY2" fmla="*/ 386329 h 1380181"/>
              <a:gd name="connsiteX3" fmla="*/ 1380180 w 1380180"/>
              <a:gd name="connsiteY3" fmla="*/ 386329 h 1380181"/>
              <a:gd name="connsiteX4" fmla="*/ 1380180 w 1380180"/>
              <a:gd name="connsiteY4" fmla="*/ 432048 h 1380181"/>
              <a:gd name="connsiteX5" fmla="*/ 432048 w 1380180"/>
              <a:gd name="connsiteY5" fmla="*/ 432048 h 1380181"/>
              <a:gd name="connsiteX6" fmla="*/ 432048 w 1380180"/>
              <a:gd name="connsiteY6" fmla="*/ 1380181 h 1380181"/>
              <a:gd name="connsiteX7" fmla="*/ 386329 w 1380180"/>
              <a:gd name="connsiteY7" fmla="*/ 1380181 h 1380181"/>
              <a:gd name="connsiteX8" fmla="*/ 386329 w 1380180"/>
              <a:gd name="connsiteY8" fmla="*/ 432048 h 1380181"/>
              <a:gd name="connsiteX9" fmla="*/ 0 w 1380180"/>
              <a:gd name="connsiteY9" fmla="*/ 432048 h 1380181"/>
              <a:gd name="connsiteX10" fmla="*/ 0 w 1380180"/>
              <a:gd name="connsiteY10" fmla="*/ 386329 h 1380181"/>
              <a:gd name="connsiteX11" fmla="*/ 386329 w 1380180"/>
              <a:gd name="connsiteY11" fmla="*/ 386329 h 138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0180" h="1380181">
                <a:moveTo>
                  <a:pt x="386329" y="0"/>
                </a:moveTo>
                <a:lnTo>
                  <a:pt x="432048" y="0"/>
                </a:lnTo>
                <a:lnTo>
                  <a:pt x="432048" y="386329"/>
                </a:lnTo>
                <a:lnTo>
                  <a:pt x="1380180" y="386329"/>
                </a:lnTo>
                <a:lnTo>
                  <a:pt x="1380180" y="432048"/>
                </a:lnTo>
                <a:lnTo>
                  <a:pt x="432048" y="432048"/>
                </a:lnTo>
                <a:lnTo>
                  <a:pt x="432048" y="1380181"/>
                </a:lnTo>
                <a:lnTo>
                  <a:pt x="386329" y="1380181"/>
                </a:lnTo>
                <a:lnTo>
                  <a:pt x="386329" y="432048"/>
                </a:lnTo>
                <a:lnTo>
                  <a:pt x="0" y="432048"/>
                </a:lnTo>
                <a:lnTo>
                  <a:pt x="0" y="386329"/>
                </a:lnTo>
                <a:lnTo>
                  <a:pt x="386329" y="3863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KSO_Shape"/>
          <p:cNvSpPr/>
          <p:nvPr/>
        </p:nvSpPr>
        <p:spPr>
          <a:xfrm flipH="1" flipV="1">
            <a:off x="7203728" y="4913557"/>
            <a:ext cx="834259" cy="834259"/>
          </a:xfrm>
          <a:custGeom>
            <a:avLst/>
            <a:gdLst>
              <a:gd name="connsiteX0" fmla="*/ 386329 w 1380180"/>
              <a:gd name="connsiteY0" fmla="*/ 0 h 1380181"/>
              <a:gd name="connsiteX1" fmla="*/ 432048 w 1380180"/>
              <a:gd name="connsiteY1" fmla="*/ 0 h 1380181"/>
              <a:gd name="connsiteX2" fmla="*/ 432048 w 1380180"/>
              <a:gd name="connsiteY2" fmla="*/ 386329 h 1380181"/>
              <a:gd name="connsiteX3" fmla="*/ 1380180 w 1380180"/>
              <a:gd name="connsiteY3" fmla="*/ 386329 h 1380181"/>
              <a:gd name="connsiteX4" fmla="*/ 1380180 w 1380180"/>
              <a:gd name="connsiteY4" fmla="*/ 432048 h 1380181"/>
              <a:gd name="connsiteX5" fmla="*/ 432048 w 1380180"/>
              <a:gd name="connsiteY5" fmla="*/ 432048 h 1380181"/>
              <a:gd name="connsiteX6" fmla="*/ 432048 w 1380180"/>
              <a:gd name="connsiteY6" fmla="*/ 1380181 h 1380181"/>
              <a:gd name="connsiteX7" fmla="*/ 386329 w 1380180"/>
              <a:gd name="connsiteY7" fmla="*/ 1380181 h 1380181"/>
              <a:gd name="connsiteX8" fmla="*/ 386329 w 1380180"/>
              <a:gd name="connsiteY8" fmla="*/ 432048 h 1380181"/>
              <a:gd name="connsiteX9" fmla="*/ 0 w 1380180"/>
              <a:gd name="connsiteY9" fmla="*/ 432048 h 1380181"/>
              <a:gd name="connsiteX10" fmla="*/ 0 w 1380180"/>
              <a:gd name="connsiteY10" fmla="*/ 386329 h 1380181"/>
              <a:gd name="connsiteX11" fmla="*/ 386329 w 1380180"/>
              <a:gd name="connsiteY11" fmla="*/ 386329 h 138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0180" h="1380181">
                <a:moveTo>
                  <a:pt x="386329" y="0"/>
                </a:moveTo>
                <a:lnTo>
                  <a:pt x="432048" y="0"/>
                </a:lnTo>
                <a:lnTo>
                  <a:pt x="432048" y="386329"/>
                </a:lnTo>
                <a:lnTo>
                  <a:pt x="1380180" y="386329"/>
                </a:lnTo>
                <a:lnTo>
                  <a:pt x="1380180" y="432048"/>
                </a:lnTo>
                <a:lnTo>
                  <a:pt x="432048" y="432048"/>
                </a:lnTo>
                <a:lnTo>
                  <a:pt x="432048" y="1380181"/>
                </a:lnTo>
                <a:lnTo>
                  <a:pt x="386329" y="1380181"/>
                </a:lnTo>
                <a:lnTo>
                  <a:pt x="386329" y="432048"/>
                </a:lnTo>
                <a:lnTo>
                  <a:pt x="0" y="432048"/>
                </a:lnTo>
                <a:lnTo>
                  <a:pt x="0" y="386329"/>
                </a:lnTo>
                <a:lnTo>
                  <a:pt x="386329" y="3863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2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650828"/>
            <a:ext cx="9144000" cy="1565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1890" y="168644"/>
            <a:ext cx="2475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软件需求的确认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28159" y="24715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93152" y="4952583"/>
            <a:ext cx="83703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  <a:buClr>
                <a:srgbClr val="FF0000"/>
              </a:buClr>
              <a:buSzPct val="100000"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软件开发的诸多不确定性，一定程度上可以通过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原型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来化解。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41626" y="1279866"/>
            <a:ext cx="3057247" cy="651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5000"/>
              </a:lnSpc>
              <a:buClr>
                <a:schemeClr val="accent1"/>
              </a:buClr>
              <a:buSzPct val="100000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软件原型的意义</a:t>
            </a:r>
          </a:p>
        </p:txBody>
      </p:sp>
      <p:sp>
        <p:nvSpPr>
          <p:cNvPr id="16" name="矩形 15"/>
          <p:cNvSpPr/>
          <p:nvPr/>
        </p:nvSpPr>
        <p:spPr>
          <a:xfrm>
            <a:off x="1245481" y="2070510"/>
            <a:ext cx="674764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业务层面</a:t>
            </a:r>
            <a:r>
              <a:rPr lang="zh-CN" altLang="en-US" sz="240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：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快速研制，快速上市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285750" indent="-285750" algn="just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需求层面：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尽早发现需求的缺陷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285750" indent="-285750" algn="just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设计层面：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给出了可参考的设计方案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285750" indent="-285750" algn="just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实现层面：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给出了可参考的界面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  <a:p>
            <a:pPr marL="285750" indent="-285750" algn="just">
              <a:lnSpc>
                <a:spcPct val="125000"/>
              </a:lnSpc>
              <a:buSzPct val="100000"/>
              <a:buFont typeface="Arial" pitchFamily="34" charset="0"/>
              <a:buChar char="•"/>
              <a:defRPr/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验证与测试层面：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  <a:sym typeface="Times New Roman" panose="02020603050405020304" pitchFamily="18" charset="0"/>
              </a:rPr>
              <a:t>产品的可行性体现</a:t>
            </a:r>
            <a:endParaRPr lang="en-US" altLang="zh-CN" sz="2200" dirty="0">
              <a:latin typeface="黑体" pitchFamily="49" charset="-122"/>
              <a:ea typeface="黑体" pitchFamily="49" charset="-122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4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4193</TotalTime>
  <Words>3009</Words>
  <Application>Microsoft Office PowerPoint</Application>
  <PresentationFormat>全屏显示(4:3)</PresentationFormat>
  <Paragraphs>657</Paragraphs>
  <Slides>61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9" baseType="lpstr">
      <vt:lpstr>MS PGothic</vt:lpstr>
      <vt:lpstr>Zapf Dingbats</vt:lpstr>
      <vt:lpstr>等线</vt:lpstr>
      <vt:lpstr>黑体</vt:lpstr>
      <vt:lpstr>宋体</vt:lpstr>
      <vt:lpstr>Microsoft YaHei</vt:lpstr>
      <vt:lpstr>Microsoft YaHei</vt:lpstr>
      <vt:lpstr>Arial</vt:lpstr>
      <vt:lpstr>Arial Narrow</vt:lpstr>
      <vt:lpstr>Calibri</vt:lpstr>
      <vt:lpstr>Century Gothic</vt:lpstr>
      <vt:lpstr>Franklin Gothic Medium</vt:lpstr>
      <vt:lpstr>Segoe UI</vt:lpstr>
      <vt:lpstr>Segoe UI Light</vt:lpstr>
      <vt:lpstr>Times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缪炜恺</cp:lastModifiedBy>
  <cp:revision>584</cp:revision>
  <dcterms:created xsi:type="dcterms:W3CDTF">2015-08-18T02:51:41Z</dcterms:created>
  <dcterms:modified xsi:type="dcterms:W3CDTF">2021-05-10T14:31:47Z</dcterms:modified>
  <cp:category/>
</cp:coreProperties>
</file>